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1" r:id="rId26"/>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9" d="100"/>
          <a:sy n="79" d="100"/>
        </p:scale>
        <p:origin x="-486"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49BF25-FD3B-41F8-B8EF-DEF2E744CFFB}" type="datetimeFigureOut">
              <a:rPr lang="fr-FR" smtClean="0"/>
              <a:pPr/>
              <a:t>24/05/2011</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A0CCB3B-3FA4-49E9-BD60-404A2CBDECBE}"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0A0CCB3B-3FA4-49E9-BD60-404A2CBDECBE}" type="slidenum">
              <a:rPr lang="fr-FR" smtClean="0"/>
              <a:pPr/>
              <a:t>6</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Ref idx="1003">
        <a:schemeClr val="bg2"/>
      </p:bgRef>
    </p:bg>
    <p:spTree>
      <p:nvGrpSpPr>
        <p:cNvPr id="1" name=""/>
        <p:cNvGrpSpPr/>
        <p:nvPr/>
      </p:nvGrpSpPr>
      <p:grpSpPr>
        <a:xfrm>
          <a:off x="0" y="0"/>
          <a:ext cx="0" cy="0"/>
          <a:chOff x="0" y="0"/>
          <a:chExt cx="0" cy="0"/>
        </a:xfrm>
      </p:grpSpPr>
      <p:grpSp>
        <p:nvGrpSpPr>
          <p:cNvPr id="7" name="Group 16"/>
          <p:cNvGrpSpPr/>
          <p:nvPr/>
        </p:nvGrpSpPr>
        <p:grpSpPr>
          <a:xfrm>
            <a:off x="0" y="3268345"/>
            <a:ext cx="9144000" cy="146304"/>
            <a:chOff x="0" y="3268345"/>
            <a:chExt cx="9144000" cy="146304"/>
          </a:xfrm>
        </p:grpSpPr>
        <p:sp>
          <p:nvSpPr>
            <p:cNvPr id="13" name="Rectangle 12"/>
            <p:cNvSpPr/>
            <p:nvPr userDrawn="1"/>
          </p:nvSpPr>
          <p:spPr>
            <a:xfrm>
              <a:off x="0" y="3268345"/>
              <a:ext cx="9144000" cy="146304"/>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5181600" y="3268345"/>
              <a:ext cx="1097280" cy="1463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6278880" y="3268345"/>
              <a:ext cx="1097280" cy="1463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7376160" y="3268345"/>
              <a:ext cx="1097280" cy="1463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ctrTitle"/>
          </p:nvPr>
        </p:nvSpPr>
        <p:spPr>
          <a:xfrm>
            <a:off x="609600" y="1752600"/>
            <a:ext cx="7924800" cy="1470025"/>
          </a:xfrm>
          <a:prstGeom prst="rect">
            <a:avLst/>
          </a:prstGeom>
        </p:spPr>
        <p:txBody>
          <a:bodyPr anchor="b"/>
          <a:lstStyle>
            <a:lvl1pPr algn="ctr">
              <a:defRPr/>
            </a:lvl1pPr>
          </a:lstStyle>
          <a:p>
            <a:r>
              <a:rPr lang="fr-FR" smtClean="0"/>
              <a:t>Cliquez pour modifier le style du titre</a:t>
            </a:r>
            <a:endParaRPr lang="en-US"/>
          </a:p>
        </p:txBody>
      </p:sp>
      <p:sp>
        <p:nvSpPr>
          <p:cNvPr id="3" name="Subtitle 2"/>
          <p:cNvSpPr>
            <a:spLocks noGrp="1"/>
          </p:cNvSpPr>
          <p:nvPr>
            <p:ph type="subTitle" idx="1"/>
          </p:nvPr>
        </p:nvSpPr>
        <p:spPr>
          <a:xfrm>
            <a:off x="1371600" y="3505200"/>
            <a:ext cx="6400800" cy="1752600"/>
          </a:xfrm>
        </p:spPr>
        <p:txBody>
          <a:bodyPr>
            <a:normAutofit/>
          </a:bodyPr>
          <a:lstStyle>
            <a:lvl1pPr marL="0" indent="0" algn="ctr">
              <a:buNone/>
              <a:defRPr sz="2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en-US"/>
          </a:p>
        </p:txBody>
      </p:sp>
      <p:sp>
        <p:nvSpPr>
          <p:cNvPr id="4" name="Date Placeholder 3"/>
          <p:cNvSpPr>
            <a:spLocks noGrp="1"/>
          </p:cNvSpPr>
          <p:nvPr>
            <p:ph type="dt" sz="half" idx="10"/>
          </p:nvPr>
        </p:nvSpPr>
        <p:spPr/>
        <p:txBody>
          <a:bodyPr/>
          <a:lstStyle/>
          <a:p>
            <a:fld id="{4A080DF4-A6B9-432B-BF98-E56A7988F573}" type="datetimeFigureOut">
              <a:rPr lang="fr-FR" smtClean="0"/>
              <a:pPr/>
              <a:t>24/05/2011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8EE03D76-328D-4CCE-9298-81DCA6E467E9}" type="slidenum">
              <a:rPr lang="fr-FR" smtClean="0"/>
              <a:pPr/>
              <a:t>‹N°›</a:t>
            </a:fld>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re et texte vertical">
    <p:bg>
      <p:bgRef idx="1003">
        <a:schemeClr val="bg2"/>
      </p:bgRef>
    </p:bg>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fld id="{4A080DF4-A6B9-432B-BF98-E56A7988F573}" type="datetimeFigureOut">
              <a:rPr lang="fr-FR" smtClean="0"/>
              <a:pPr/>
              <a:t>24/05/2011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8EE03D76-328D-4CCE-9298-81DCA6E467E9}" type="slidenum">
              <a:rPr lang="fr-FR" smtClean="0"/>
              <a:pPr/>
              <a:t>‹N°›</a:t>
            </a:fld>
            <a:endParaRPr lang="fr-FR"/>
          </a:p>
        </p:txBody>
      </p:sp>
      <p:sp>
        <p:nvSpPr>
          <p:cNvPr id="7" name="Title 6"/>
          <p:cNvSpPr>
            <a:spLocks noGrp="1"/>
          </p:cNvSpPr>
          <p:nvPr>
            <p:ph type="title"/>
          </p:nvPr>
        </p:nvSpPr>
        <p:spPr/>
        <p:txBody>
          <a:bodyPr/>
          <a:lstStyle/>
          <a:p>
            <a:r>
              <a:rPr lang="fr-FR" smtClean="0"/>
              <a:t>Cliquez pour modifier le style du titre</a:t>
            </a:r>
            <a:endParaRPr lang="en-US"/>
          </a:p>
        </p:txBody>
      </p:sp>
      <p:grpSp>
        <p:nvGrpSpPr>
          <p:cNvPr id="2" name="Group 7"/>
          <p:cNvGrpSpPr/>
          <p:nvPr/>
        </p:nvGrpSpPr>
        <p:grpSpPr>
          <a:xfrm flipH="1">
            <a:off x="0" y="1371600"/>
            <a:ext cx="9144000" cy="73152"/>
            <a:chOff x="0" y="3268345"/>
            <a:chExt cx="9144000" cy="146304"/>
          </a:xfrm>
        </p:grpSpPr>
        <p:sp>
          <p:nvSpPr>
            <p:cNvPr id="9" name="Rectangle 8"/>
            <p:cNvSpPr/>
            <p:nvPr userDrawn="1"/>
          </p:nvSpPr>
          <p:spPr>
            <a:xfrm>
              <a:off x="0" y="3268345"/>
              <a:ext cx="9144000" cy="146304"/>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5181600" y="3268345"/>
              <a:ext cx="1097280" cy="1463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6278880" y="3268345"/>
              <a:ext cx="1097280" cy="1463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7376160" y="3268345"/>
              <a:ext cx="1097280" cy="1463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8"/>
            <a:ext cx="1828800" cy="5851525"/>
          </a:xfrm>
          <a:prstGeom prst="rect">
            <a:avLst/>
          </a:prstGeom>
        </p:spPr>
        <p:txBody>
          <a:bodyPr vert="eaVert"/>
          <a:lstStyle/>
          <a:p>
            <a:r>
              <a:rPr lang="fr-FR" smtClean="0"/>
              <a:t>Cliquez pour modifier le style du titre</a:t>
            </a:r>
            <a:endParaRPr lang="en-US"/>
          </a:p>
        </p:txBody>
      </p:sp>
      <p:sp>
        <p:nvSpPr>
          <p:cNvPr id="3" name="Vertical Text Placeholder 2"/>
          <p:cNvSpPr>
            <a:spLocks noGrp="1"/>
          </p:cNvSpPr>
          <p:nvPr>
            <p:ph type="body" orient="vert" idx="1"/>
          </p:nvPr>
        </p:nvSpPr>
        <p:spPr>
          <a:xfrm>
            <a:off x="457200" y="274638"/>
            <a:ext cx="61722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a:xfrm>
            <a:off x="6839712" y="6356350"/>
            <a:ext cx="1868424" cy="365125"/>
          </a:xfrm>
        </p:spPr>
        <p:txBody>
          <a:bodyPr/>
          <a:lstStyle/>
          <a:p>
            <a:fld id="{4A080DF4-A6B9-432B-BF98-E56A7988F573}" type="datetimeFigureOut">
              <a:rPr lang="fr-FR" smtClean="0"/>
              <a:pPr/>
              <a:t>24/05/2011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8EE03D76-328D-4CCE-9298-81DCA6E467E9}" type="slidenum">
              <a:rPr lang="fr-FR" smtClean="0"/>
              <a:pPr/>
              <a:t>‹N°›</a:t>
            </a:fld>
            <a:endParaRPr lang="fr-FR"/>
          </a:p>
        </p:txBody>
      </p:sp>
      <p:grpSp>
        <p:nvGrpSpPr>
          <p:cNvPr id="7" name="Group 6"/>
          <p:cNvGrpSpPr/>
          <p:nvPr/>
        </p:nvGrpSpPr>
        <p:grpSpPr>
          <a:xfrm rot="5400000" flipH="1">
            <a:off x="3332988" y="3384804"/>
            <a:ext cx="6867144" cy="73152"/>
            <a:chOff x="0" y="3268345"/>
            <a:chExt cx="9144000" cy="146304"/>
          </a:xfrm>
        </p:grpSpPr>
        <p:sp>
          <p:nvSpPr>
            <p:cNvPr id="8" name="Rectangle 7"/>
            <p:cNvSpPr/>
            <p:nvPr userDrawn="1"/>
          </p:nvSpPr>
          <p:spPr>
            <a:xfrm>
              <a:off x="0" y="3268345"/>
              <a:ext cx="9144000" cy="146304"/>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5181600" y="3268345"/>
              <a:ext cx="1097280" cy="1463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6278880" y="3268345"/>
              <a:ext cx="1097280" cy="1463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7376160" y="3268345"/>
              <a:ext cx="1097280" cy="1463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re et contenu">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99616"/>
            <a:ext cx="8229600" cy="4626547"/>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fld id="{4A080DF4-A6B9-432B-BF98-E56A7988F573}" type="datetimeFigureOut">
              <a:rPr lang="fr-FR" smtClean="0"/>
              <a:pPr/>
              <a:t>24/05/2011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8EE03D76-328D-4CCE-9298-81DCA6E467E9}" type="slidenum">
              <a:rPr lang="fr-FR" smtClean="0"/>
              <a:pPr/>
              <a:t>‹N°›</a:t>
            </a:fld>
            <a:endParaRPr lang="fr-FR"/>
          </a:p>
        </p:txBody>
      </p:sp>
      <p:grpSp>
        <p:nvGrpSpPr>
          <p:cNvPr id="2" name="Group 13"/>
          <p:cNvGrpSpPr/>
          <p:nvPr/>
        </p:nvGrpSpPr>
        <p:grpSpPr>
          <a:xfrm>
            <a:off x="0" y="1371600"/>
            <a:ext cx="9144000" cy="73152"/>
            <a:chOff x="0" y="3268345"/>
            <a:chExt cx="9144000" cy="146304"/>
          </a:xfrm>
        </p:grpSpPr>
        <p:sp>
          <p:nvSpPr>
            <p:cNvPr id="15" name="Rectangle 14"/>
            <p:cNvSpPr/>
            <p:nvPr userDrawn="1"/>
          </p:nvSpPr>
          <p:spPr>
            <a:xfrm>
              <a:off x="0" y="3268345"/>
              <a:ext cx="9144000" cy="146304"/>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5181600" y="3268345"/>
              <a:ext cx="1097280" cy="1463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6278880" y="3268345"/>
              <a:ext cx="1097280" cy="1463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76160" y="3268345"/>
              <a:ext cx="1097280" cy="1463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itle 18"/>
          <p:cNvSpPr>
            <a:spLocks noGrp="1"/>
          </p:cNvSpPr>
          <p:nvPr>
            <p:ph type="title"/>
          </p:nvPr>
        </p:nvSpPr>
        <p:spPr/>
        <p:txBody>
          <a:bodyPr/>
          <a:lstStyle/>
          <a:p>
            <a:r>
              <a:rPr lang="fr-FR" smtClean="0"/>
              <a:t>Cliquez pour modifier le style du titre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67512" y="4406900"/>
            <a:ext cx="7827201" cy="1362075"/>
          </a:xfrm>
          <a:prstGeom prst="rect">
            <a:avLst/>
          </a:prstGeom>
        </p:spPr>
        <p:txBody>
          <a:bodyPr anchor="t"/>
          <a:lstStyle>
            <a:lvl1pPr algn="l">
              <a:defRPr sz="4000" b="1" cap="all"/>
            </a:lvl1pPr>
          </a:lstStyle>
          <a:p>
            <a:r>
              <a:rPr lang="fr-FR" smtClean="0"/>
              <a:t>Cliquez pour modifier le style du titre</a:t>
            </a:r>
            <a:endParaRPr lang="en-US"/>
          </a:p>
        </p:txBody>
      </p:sp>
      <p:sp>
        <p:nvSpPr>
          <p:cNvPr id="3" name="Text Placeholder 2"/>
          <p:cNvSpPr>
            <a:spLocks noGrp="1"/>
          </p:cNvSpPr>
          <p:nvPr>
            <p:ph type="body" idx="1"/>
          </p:nvPr>
        </p:nvSpPr>
        <p:spPr>
          <a:xfrm>
            <a:off x="667512" y="2667000"/>
            <a:ext cx="7827201" cy="1500187"/>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Date Placeholder 3"/>
          <p:cNvSpPr>
            <a:spLocks noGrp="1"/>
          </p:cNvSpPr>
          <p:nvPr>
            <p:ph type="dt" sz="half" idx="10"/>
          </p:nvPr>
        </p:nvSpPr>
        <p:spPr/>
        <p:txBody>
          <a:bodyPr/>
          <a:lstStyle/>
          <a:p>
            <a:fld id="{4A080DF4-A6B9-432B-BF98-E56A7988F573}" type="datetimeFigureOut">
              <a:rPr lang="fr-FR" smtClean="0"/>
              <a:pPr/>
              <a:t>24/05/2011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8EE03D76-328D-4CCE-9298-81DCA6E467E9}" type="slidenum">
              <a:rPr lang="fr-FR" smtClean="0"/>
              <a:pPr/>
              <a:t>‹N°›</a:t>
            </a:fld>
            <a:endParaRPr lang="fr-FR"/>
          </a:p>
        </p:txBody>
      </p:sp>
      <p:grpSp>
        <p:nvGrpSpPr>
          <p:cNvPr id="7" name="Group 12"/>
          <p:cNvGrpSpPr/>
          <p:nvPr/>
        </p:nvGrpSpPr>
        <p:grpSpPr>
          <a:xfrm flipH="1">
            <a:off x="0" y="4228465"/>
            <a:ext cx="9144000" cy="146304"/>
            <a:chOff x="0" y="3268345"/>
            <a:chExt cx="9144000" cy="146304"/>
          </a:xfrm>
        </p:grpSpPr>
        <p:sp>
          <p:nvSpPr>
            <p:cNvPr id="14" name="Rectangle 13"/>
            <p:cNvSpPr/>
            <p:nvPr userDrawn="1"/>
          </p:nvSpPr>
          <p:spPr>
            <a:xfrm>
              <a:off x="0" y="3268345"/>
              <a:ext cx="9144000" cy="146304"/>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5181600" y="3268345"/>
              <a:ext cx="1097280" cy="1463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6278880" y="3268345"/>
              <a:ext cx="1097280" cy="1463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7376160" y="3268345"/>
              <a:ext cx="1097280" cy="1463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Deux contenu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Date Placeholder 4"/>
          <p:cNvSpPr>
            <a:spLocks noGrp="1"/>
          </p:cNvSpPr>
          <p:nvPr>
            <p:ph type="dt" sz="half" idx="10"/>
          </p:nvPr>
        </p:nvSpPr>
        <p:spPr/>
        <p:txBody>
          <a:bodyPr/>
          <a:lstStyle/>
          <a:p>
            <a:fld id="{4A080DF4-A6B9-432B-BF98-E56A7988F573}" type="datetimeFigureOut">
              <a:rPr lang="fr-FR" smtClean="0"/>
              <a:pPr/>
              <a:t>24/05/2011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8EE03D76-328D-4CCE-9298-81DCA6E467E9}" type="slidenum">
              <a:rPr lang="fr-FR" smtClean="0"/>
              <a:pPr/>
              <a:t>‹N°›</a:t>
            </a:fld>
            <a:endParaRPr lang="fr-FR"/>
          </a:p>
        </p:txBody>
      </p:sp>
      <p:sp>
        <p:nvSpPr>
          <p:cNvPr id="14" name="Title 13"/>
          <p:cNvSpPr>
            <a:spLocks noGrp="1"/>
          </p:cNvSpPr>
          <p:nvPr>
            <p:ph type="title"/>
          </p:nvPr>
        </p:nvSpPr>
        <p:spPr/>
        <p:txBody>
          <a:bodyPr/>
          <a:lstStyle/>
          <a:p>
            <a:r>
              <a:rPr lang="fr-FR" smtClean="0"/>
              <a:t>Cliquez pour modifier le style du titre</a:t>
            </a:r>
            <a:endParaRPr lang="en-US"/>
          </a:p>
        </p:txBody>
      </p:sp>
      <p:grpSp>
        <p:nvGrpSpPr>
          <p:cNvPr id="2" name="Group 14"/>
          <p:cNvGrpSpPr/>
          <p:nvPr/>
        </p:nvGrpSpPr>
        <p:grpSpPr>
          <a:xfrm>
            <a:off x="0" y="1371600"/>
            <a:ext cx="9144000" cy="73152"/>
            <a:chOff x="0" y="3268345"/>
            <a:chExt cx="9144000" cy="146304"/>
          </a:xfrm>
        </p:grpSpPr>
        <p:sp>
          <p:nvSpPr>
            <p:cNvPr id="16" name="Rectangle 15"/>
            <p:cNvSpPr/>
            <p:nvPr userDrawn="1"/>
          </p:nvSpPr>
          <p:spPr>
            <a:xfrm>
              <a:off x="0" y="3268345"/>
              <a:ext cx="9144000" cy="146304"/>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5181600" y="3268345"/>
              <a:ext cx="1097280" cy="1463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6278880" y="3268345"/>
              <a:ext cx="1097280" cy="1463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7376160" y="3268345"/>
              <a:ext cx="1097280" cy="1463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Content Placeholder 3"/>
          <p:cNvSpPr>
            <a:spLocks noGrp="1"/>
          </p:cNvSpPr>
          <p:nvPr>
            <p:ph sz="half" idx="2"/>
          </p:nvPr>
        </p:nvSpPr>
        <p:spPr>
          <a:xfrm>
            <a:off x="457200" y="22971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Text Placeholder 4"/>
          <p:cNvSpPr>
            <a:spLocks noGrp="1"/>
          </p:cNvSpPr>
          <p:nvPr>
            <p:ph type="body" sz="quarter" idx="3"/>
          </p:nvPr>
        </p:nvSpPr>
        <p:spPr>
          <a:xfrm>
            <a:off x="4645025" y="1600200"/>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Content Placeholder 5"/>
          <p:cNvSpPr>
            <a:spLocks noGrp="1"/>
          </p:cNvSpPr>
          <p:nvPr>
            <p:ph sz="quarter" idx="4"/>
          </p:nvPr>
        </p:nvSpPr>
        <p:spPr>
          <a:xfrm>
            <a:off x="4645025" y="22971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7" name="Date Placeholder 6"/>
          <p:cNvSpPr>
            <a:spLocks noGrp="1"/>
          </p:cNvSpPr>
          <p:nvPr>
            <p:ph type="dt" sz="half" idx="10"/>
          </p:nvPr>
        </p:nvSpPr>
        <p:spPr/>
        <p:txBody>
          <a:bodyPr/>
          <a:lstStyle/>
          <a:p>
            <a:fld id="{4A080DF4-A6B9-432B-BF98-E56A7988F573}" type="datetimeFigureOut">
              <a:rPr lang="fr-FR" smtClean="0"/>
              <a:pPr/>
              <a:t>24/05/2011</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8EE03D76-328D-4CCE-9298-81DCA6E467E9}" type="slidenum">
              <a:rPr lang="fr-FR" smtClean="0"/>
              <a:pPr/>
              <a:t>‹N°›</a:t>
            </a:fld>
            <a:endParaRPr lang="fr-FR"/>
          </a:p>
        </p:txBody>
      </p:sp>
      <p:sp>
        <p:nvSpPr>
          <p:cNvPr id="16" name="Title 15"/>
          <p:cNvSpPr>
            <a:spLocks noGrp="1"/>
          </p:cNvSpPr>
          <p:nvPr>
            <p:ph type="title"/>
          </p:nvPr>
        </p:nvSpPr>
        <p:spPr/>
        <p:txBody>
          <a:bodyPr/>
          <a:lstStyle/>
          <a:p>
            <a:r>
              <a:rPr lang="fr-FR" smtClean="0"/>
              <a:t>Cliquez pour modifier le style du titre</a:t>
            </a:r>
            <a:endParaRPr lang="en-US"/>
          </a:p>
        </p:txBody>
      </p:sp>
      <p:grpSp>
        <p:nvGrpSpPr>
          <p:cNvPr id="2" name="Group 16"/>
          <p:cNvGrpSpPr/>
          <p:nvPr/>
        </p:nvGrpSpPr>
        <p:grpSpPr>
          <a:xfrm>
            <a:off x="0" y="1371600"/>
            <a:ext cx="9144000" cy="73152"/>
            <a:chOff x="0" y="3268345"/>
            <a:chExt cx="9144000" cy="146304"/>
          </a:xfrm>
        </p:grpSpPr>
        <p:sp>
          <p:nvSpPr>
            <p:cNvPr id="18" name="Rectangle 17"/>
            <p:cNvSpPr/>
            <p:nvPr userDrawn="1"/>
          </p:nvSpPr>
          <p:spPr>
            <a:xfrm>
              <a:off x="0" y="3268345"/>
              <a:ext cx="9144000" cy="146304"/>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5181600" y="3268345"/>
              <a:ext cx="1097280" cy="1463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6278880" y="3268345"/>
              <a:ext cx="1097280" cy="1463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7376160" y="3268345"/>
              <a:ext cx="1097280" cy="1463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re seul">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A080DF4-A6B9-432B-BF98-E56A7988F573}" type="datetimeFigureOut">
              <a:rPr lang="fr-FR" smtClean="0"/>
              <a:pPr/>
              <a:t>24/05/2011</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8EE03D76-328D-4CCE-9298-81DCA6E467E9}" type="slidenum">
              <a:rPr lang="fr-FR" smtClean="0"/>
              <a:pPr/>
              <a:t>‹N°›</a:t>
            </a:fld>
            <a:endParaRPr lang="fr-FR"/>
          </a:p>
        </p:txBody>
      </p:sp>
      <p:sp>
        <p:nvSpPr>
          <p:cNvPr id="12" name="Title 11"/>
          <p:cNvSpPr>
            <a:spLocks noGrp="1"/>
          </p:cNvSpPr>
          <p:nvPr>
            <p:ph type="title"/>
          </p:nvPr>
        </p:nvSpPr>
        <p:spPr/>
        <p:txBody>
          <a:bodyPr/>
          <a:lstStyle/>
          <a:p>
            <a:r>
              <a:rPr lang="fr-FR" smtClean="0"/>
              <a:t>Cliquez pour modifier le style du titre</a:t>
            </a:r>
            <a:endParaRPr lang="en-US"/>
          </a:p>
        </p:txBody>
      </p:sp>
      <p:grpSp>
        <p:nvGrpSpPr>
          <p:cNvPr id="2" name="Group 12"/>
          <p:cNvGrpSpPr/>
          <p:nvPr/>
        </p:nvGrpSpPr>
        <p:grpSpPr>
          <a:xfrm flipH="1">
            <a:off x="0" y="1371600"/>
            <a:ext cx="9144000" cy="73152"/>
            <a:chOff x="0" y="3268345"/>
            <a:chExt cx="9144000" cy="146304"/>
          </a:xfrm>
        </p:grpSpPr>
        <p:sp>
          <p:nvSpPr>
            <p:cNvPr id="14" name="Rectangle 13"/>
            <p:cNvSpPr/>
            <p:nvPr userDrawn="1"/>
          </p:nvSpPr>
          <p:spPr>
            <a:xfrm>
              <a:off x="0" y="3268345"/>
              <a:ext cx="9144000" cy="146304"/>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5181600" y="3268345"/>
              <a:ext cx="1097280" cy="1463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6278880" y="3268345"/>
              <a:ext cx="1097280" cy="1463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7376160" y="3268345"/>
              <a:ext cx="1097280" cy="1463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bg>
      <p:bgRef idx="1003">
        <a:schemeClr val="bg2"/>
      </p:bgRef>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080DF4-A6B9-432B-BF98-E56A7988F573}" type="datetimeFigureOut">
              <a:rPr lang="fr-FR" smtClean="0"/>
              <a:pPr/>
              <a:t>24/05/2011</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8EE03D76-328D-4CCE-9298-81DCA6E467E9}" type="slidenum">
              <a:rPr lang="fr-FR" smtClean="0"/>
              <a:pPr/>
              <a:t>‹N°›</a:t>
            </a:fld>
            <a:endParaRPr lang="fr-FR"/>
          </a:p>
        </p:txBody>
      </p:sp>
      <p:grpSp>
        <p:nvGrpSpPr>
          <p:cNvPr id="5" name="Group 10"/>
          <p:cNvGrpSpPr/>
          <p:nvPr/>
        </p:nvGrpSpPr>
        <p:grpSpPr>
          <a:xfrm>
            <a:off x="-9144" y="-18288"/>
            <a:ext cx="9144000" cy="146304"/>
            <a:chOff x="0" y="3268345"/>
            <a:chExt cx="9144000" cy="146304"/>
          </a:xfrm>
        </p:grpSpPr>
        <p:sp>
          <p:nvSpPr>
            <p:cNvPr id="12" name="Rectangle 11"/>
            <p:cNvSpPr/>
            <p:nvPr userDrawn="1"/>
          </p:nvSpPr>
          <p:spPr>
            <a:xfrm>
              <a:off x="0" y="3268345"/>
              <a:ext cx="9144000" cy="146304"/>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5495544" y="3268345"/>
              <a:ext cx="1097280" cy="1463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6592824" y="3268345"/>
              <a:ext cx="1097280" cy="1463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7690104" y="3268345"/>
              <a:ext cx="1097280" cy="1463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793750"/>
          </a:xfrm>
          <a:prstGeom prst="rect">
            <a:avLst/>
          </a:prstGeom>
        </p:spPr>
        <p:txBody>
          <a:bodyPr anchor="b">
            <a:normAutofit/>
          </a:bodyPr>
          <a:lstStyle>
            <a:lvl1pPr algn="l">
              <a:defRPr sz="2800" b="1"/>
            </a:lvl1pPr>
          </a:lstStyle>
          <a:p>
            <a:r>
              <a:rPr lang="fr-FR" smtClean="0"/>
              <a:t>Cliquez pour modifier le style du titre</a:t>
            </a:r>
            <a:endParaRPr lang="en-US"/>
          </a:p>
        </p:txBody>
      </p:sp>
      <p:sp>
        <p:nvSpPr>
          <p:cNvPr id="3" name="Content Placeholder 2"/>
          <p:cNvSpPr>
            <a:spLocks noGrp="1"/>
          </p:cNvSpPr>
          <p:nvPr>
            <p:ph idx="1"/>
          </p:nvPr>
        </p:nvSpPr>
        <p:spPr>
          <a:xfrm>
            <a:off x="3575050" y="1371600"/>
            <a:ext cx="5111750" cy="47545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Text Placeholder 3"/>
          <p:cNvSpPr>
            <a:spLocks noGrp="1"/>
          </p:cNvSpPr>
          <p:nvPr>
            <p:ph type="body" sz="half" idx="2"/>
          </p:nvPr>
        </p:nvSpPr>
        <p:spPr>
          <a:xfrm>
            <a:off x="457200" y="1371600"/>
            <a:ext cx="3008313" cy="47545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Date Placeholder 4"/>
          <p:cNvSpPr>
            <a:spLocks noGrp="1"/>
          </p:cNvSpPr>
          <p:nvPr>
            <p:ph type="dt" sz="half" idx="10"/>
          </p:nvPr>
        </p:nvSpPr>
        <p:spPr/>
        <p:txBody>
          <a:bodyPr/>
          <a:lstStyle/>
          <a:p>
            <a:fld id="{4A080DF4-A6B9-432B-BF98-E56A7988F573}" type="datetimeFigureOut">
              <a:rPr lang="fr-FR" smtClean="0"/>
              <a:pPr/>
              <a:t>24/05/2011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8EE03D76-328D-4CCE-9298-81DCA6E467E9}" type="slidenum">
              <a:rPr lang="fr-FR" smtClean="0"/>
              <a:pPr/>
              <a:t>‹N°›</a:t>
            </a:fld>
            <a:endParaRPr lang="fr-FR"/>
          </a:p>
        </p:txBody>
      </p:sp>
      <p:grpSp>
        <p:nvGrpSpPr>
          <p:cNvPr id="8" name="Group 13"/>
          <p:cNvGrpSpPr/>
          <p:nvPr/>
        </p:nvGrpSpPr>
        <p:grpSpPr>
          <a:xfrm flipH="1">
            <a:off x="0" y="1143000"/>
            <a:ext cx="9144000" cy="73152"/>
            <a:chOff x="0" y="3268345"/>
            <a:chExt cx="9144000" cy="146304"/>
          </a:xfrm>
        </p:grpSpPr>
        <p:sp>
          <p:nvSpPr>
            <p:cNvPr id="15" name="Rectangle 14"/>
            <p:cNvSpPr/>
            <p:nvPr userDrawn="1"/>
          </p:nvSpPr>
          <p:spPr>
            <a:xfrm>
              <a:off x="0" y="3268345"/>
              <a:ext cx="9144000" cy="146304"/>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5181600" y="3268345"/>
              <a:ext cx="1097280" cy="1463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6278880" y="3268345"/>
              <a:ext cx="1097280" cy="1463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7376160" y="3268345"/>
              <a:ext cx="1097280" cy="1463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Image avec légende">
    <p:spTree>
      <p:nvGrpSpPr>
        <p:cNvPr id="1" name=""/>
        <p:cNvGrpSpPr/>
        <p:nvPr/>
      </p:nvGrpSpPr>
      <p:grpSpPr>
        <a:xfrm>
          <a:off x="0" y="0"/>
          <a:ext cx="0" cy="0"/>
          <a:chOff x="0" y="0"/>
          <a:chExt cx="0" cy="0"/>
        </a:xfrm>
      </p:grpSpPr>
      <p:sp>
        <p:nvSpPr>
          <p:cNvPr id="15" name="Picture Placeholder 14"/>
          <p:cNvSpPr>
            <a:spLocks noGrp="1"/>
          </p:cNvSpPr>
          <p:nvPr>
            <p:ph type="pic" sz="quarter" idx="13"/>
          </p:nvPr>
        </p:nvSpPr>
        <p:spPr>
          <a:xfrm>
            <a:off x="1801368" y="685800"/>
            <a:ext cx="5495544" cy="3886200"/>
          </a:xfrm>
          <a:solidFill>
            <a:schemeClr val="accent1"/>
          </a:solidFill>
          <a:effectLst>
            <a:reflection blurRad="6350" stA="52000" endA="300" endPos="35000" dir="5400000" sy="-100000" algn="bl" rotWithShape="0"/>
          </a:effectLst>
          <a:scene3d>
            <a:camera prst="orthographicFront"/>
            <a:lightRig rig="contrasting" dir="t"/>
          </a:scene3d>
          <a:sp3d contourW="12700" prstMaterial="softEdge">
            <a:bevelT prst="cross"/>
            <a:contourClr>
              <a:srgbClr val="FFFFFF"/>
            </a:contourClr>
          </a:sp3d>
        </p:spPr>
        <p:txBody>
          <a:bodyPr/>
          <a:lstStyle/>
          <a:p>
            <a:r>
              <a:rPr lang="fr-FR" smtClean="0"/>
              <a:t>Cliquez sur l'icône pour ajouter une image</a:t>
            </a:r>
            <a:endParaRPr lang="en-US"/>
          </a:p>
        </p:txBody>
      </p:sp>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fr-FR" smtClean="0"/>
              <a:t>Cliquez pour modifier le style du titre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Date Placeholder 4"/>
          <p:cNvSpPr>
            <a:spLocks noGrp="1"/>
          </p:cNvSpPr>
          <p:nvPr>
            <p:ph type="dt" sz="half" idx="10"/>
          </p:nvPr>
        </p:nvSpPr>
        <p:spPr/>
        <p:txBody>
          <a:bodyPr/>
          <a:lstStyle/>
          <a:p>
            <a:fld id="{4A080DF4-A6B9-432B-BF98-E56A7988F573}" type="datetimeFigureOut">
              <a:rPr lang="fr-FR" smtClean="0"/>
              <a:pPr/>
              <a:t>24/05/2011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8EE03D76-328D-4CCE-9298-81DCA6E467E9}" type="slidenum">
              <a:rPr lang="fr-FR" smtClean="0"/>
              <a:pPr/>
              <a:t>‹N°›</a:t>
            </a:fld>
            <a:endParaRPr lang="fr-FR"/>
          </a:p>
        </p:txBody>
      </p:sp>
      <p:grpSp>
        <p:nvGrpSpPr>
          <p:cNvPr id="3" name="Group 15"/>
          <p:cNvGrpSpPr/>
          <p:nvPr/>
        </p:nvGrpSpPr>
        <p:grpSpPr>
          <a:xfrm>
            <a:off x="-9144" y="-18288"/>
            <a:ext cx="9144000" cy="146304"/>
            <a:chOff x="0" y="3268345"/>
            <a:chExt cx="9144000" cy="146304"/>
          </a:xfrm>
        </p:grpSpPr>
        <p:sp>
          <p:nvSpPr>
            <p:cNvPr id="17" name="Rectangle 16"/>
            <p:cNvSpPr/>
            <p:nvPr userDrawn="1"/>
          </p:nvSpPr>
          <p:spPr>
            <a:xfrm>
              <a:off x="0" y="3268345"/>
              <a:ext cx="9144000" cy="146304"/>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5495544" y="3268345"/>
              <a:ext cx="1097280" cy="1463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6592824" y="3268345"/>
              <a:ext cx="1097280" cy="14630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7690104" y="3268345"/>
              <a:ext cx="1097280" cy="1463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6826" y="0"/>
            <a:ext cx="9144000" cy="6286520"/>
          </a:xfrm>
          <a:prstGeom prst="rect">
            <a:avLst/>
          </a:prstGeom>
          <a:gradFill flip="none" rotWithShape="1">
            <a:gsLst>
              <a:gs pos="1000">
                <a:schemeClr val="bg2">
                  <a:alpha val="0"/>
                </a:schemeClr>
              </a:gs>
              <a:gs pos="100000">
                <a:schemeClr val="bg1">
                  <a:alpha val="92000"/>
                </a:schemeClr>
              </a:gs>
            </a:gsLst>
            <a:lin ang="16200000" scaled="1"/>
            <a:tileRect/>
          </a:gradFill>
          <a:ln w="28575"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2"/>
          </p:nvPr>
        </p:nvSpPr>
        <p:spPr>
          <a:xfrm>
            <a:off x="6574536" y="6356350"/>
            <a:ext cx="2133600" cy="365125"/>
          </a:xfrm>
          <a:prstGeom prst="rect">
            <a:avLst/>
          </a:prstGeom>
        </p:spPr>
        <p:txBody>
          <a:bodyPr vert="horz" lIns="91440" tIns="45720" rIns="91440" bIns="45720" rtlCol="0" anchor="ctr"/>
          <a:lstStyle>
            <a:lvl1pPr algn="r">
              <a:defRPr sz="1200">
                <a:solidFill>
                  <a:sysClr val="windowText" lastClr="000000"/>
                </a:solidFill>
              </a:defRPr>
            </a:lvl1pPr>
          </a:lstStyle>
          <a:p>
            <a:fld id="{4A080DF4-A6B9-432B-BF98-E56A7988F573}" type="datetimeFigureOut">
              <a:rPr lang="fr-FR" smtClean="0"/>
              <a:pPr/>
              <a:t>24/05/2011</a:t>
            </a:fld>
            <a:endParaRPr lang="fr-F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ysClr val="windowText" lastClr="000000"/>
                </a:solidFill>
              </a:defRPr>
            </a:lvl1pPr>
          </a:lstStyle>
          <a:p>
            <a:endParaRPr lang="fr-FR"/>
          </a:p>
        </p:txBody>
      </p:sp>
      <p:sp>
        <p:nvSpPr>
          <p:cNvPr id="6" name="Slide Number Placeholder 5"/>
          <p:cNvSpPr>
            <a:spLocks noGrp="1"/>
          </p:cNvSpPr>
          <p:nvPr>
            <p:ph type="sldNum" sz="quarter" idx="4"/>
          </p:nvPr>
        </p:nvSpPr>
        <p:spPr>
          <a:xfrm>
            <a:off x="460248" y="6356350"/>
            <a:ext cx="2133600" cy="365125"/>
          </a:xfrm>
          <a:prstGeom prst="rect">
            <a:avLst/>
          </a:prstGeom>
        </p:spPr>
        <p:txBody>
          <a:bodyPr vert="horz" lIns="91440" tIns="45720" rIns="91440" bIns="45720" rtlCol="0" anchor="ctr"/>
          <a:lstStyle>
            <a:lvl1pPr algn="l">
              <a:defRPr sz="1200">
                <a:solidFill>
                  <a:sysClr val="windowText" lastClr="000000"/>
                </a:solidFill>
              </a:defRPr>
            </a:lvl1pPr>
          </a:lstStyle>
          <a:p>
            <a:fld id="{8EE03D76-328D-4CCE-9298-81DCA6E467E9}" type="slidenum">
              <a:rPr lang="fr-FR" smtClean="0"/>
              <a:pPr/>
              <a:t>‹N°›</a:t>
            </a:fld>
            <a:endParaRPr lang="fr-FR"/>
          </a:p>
        </p:txBody>
      </p:sp>
      <p:sp>
        <p:nvSpPr>
          <p:cNvPr id="8" name="Title Placeholder 7"/>
          <p:cNvSpPr>
            <a:spLocks noGrp="1"/>
          </p:cNvSpPr>
          <p:nvPr>
            <p:ph type="title"/>
          </p:nvPr>
        </p:nvSpPr>
        <p:spPr>
          <a:xfrm>
            <a:off x="457200" y="152400"/>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400" kern="1200">
          <a:ln>
            <a:noFill/>
          </a:ln>
          <a:solidFill>
            <a:srgbClr val="FFFFFF"/>
          </a:solidFill>
          <a:effectLst>
            <a:glow rad="101600">
              <a:schemeClr val="tx2"/>
            </a:glo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spcBef>
          <a:spcPct val="20000"/>
        </a:spcBef>
        <a:buClr>
          <a:schemeClr val="tx2"/>
        </a:buClr>
        <a:buSzPct val="70000"/>
        <a:buFont typeface="Wingdings 2" pitchFamily="18" charset="2"/>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4"/>
        </a:buClr>
        <a:buSzPct val="60000"/>
        <a:buFont typeface="Wingdings 2" pitchFamily="18" charset="2"/>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5"/>
        </a:buClr>
        <a:buSzPct val="57000"/>
        <a:buFont typeface="Wingdings 2" pitchFamily="18" charset="2"/>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6"/>
        </a:buClr>
        <a:buSzPct val="55000"/>
        <a:buFont typeface="Wingdings 2" pitchFamily="18" charset="2"/>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2"/>
        </a:buClr>
        <a:buSzPct val="50000"/>
        <a:buFont typeface="Wingdings 2" pitchFamily="18" charset="2"/>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467544" y="2780928"/>
            <a:ext cx="7924800" cy="1470025"/>
          </a:xfrm>
        </p:spPr>
        <p:txBody>
          <a:bodyPr>
            <a:normAutofit/>
          </a:bodyPr>
          <a:lstStyle/>
          <a:p>
            <a:r>
              <a:rPr lang="fr-F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r>
            <a:br>
              <a:rPr lang="fr-FR"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br>
            <a:endParaRPr lang="fr-FR"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4" name="Titre 1"/>
          <p:cNvSpPr txBox="1">
            <a:spLocks/>
          </p:cNvSpPr>
          <p:nvPr/>
        </p:nvSpPr>
        <p:spPr bwMode="auto">
          <a:xfrm>
            <a:off x="1259632" y="332656"/>
            <a:ext cx="6643734" cy="1000132"/>
          </a:xfrm>
          <a:prstGeom prst="rect">
            <a:avLst/>
          </a:prstGeom>
          <a:solidFill>
            <a:schemeClr val="accent5">
              <a:lumMod val="20000"/>
              <a:lumOff val="80000"/>
            </a:schemeClr>
          </a:solidFill>
          <a:ln>
            <a:headEnd/>
            <a:tailEnd/>
          </a:ln>
        </p:spPr>
        <p:style>
          <a:lnRef idx="2">
            <a:schemeClr val="accent1"/>
          </a:lnRef>
          <a:fillRef idx="1">
            <a:schemeClr val="lt1"/>
          </a:fillRef>
          <a:effectRef idx="0">
            <a:schemeClr val="accent1"/>
          </a:effectRef>
          <a:fontRef idx="minor">
            <a:schemeClr val="dk1"/>
          </a:fontRef>
        </p:style>
        <p:txBody>
          <a:bodyPr vert="horz" wrap="square" lIns="0" tIns="0" rIns="18288" bIns="0" numCol="1" anchor="b" anchorCtr="0" compatLnSpc="1">
            <a:prstTxWarp prst="textNoShape">
              <a:avLst/>
            </a:prstTxWarp>
            <a:normAutofit fontScale="40000" lnSpcReduction="20000"/>
            <a:scene3d>
              <a:camera prst="orthographicFront"/>
              <a:lightRig rig="freezing" dir="t">
                <a:rot lat="0" lon="0" rev="5640000"/>
              </a:lightRig>
            </a:scene3d>
            <a:sp3d prstMaterial="flat">
              <a:bevelT w="38100" h="38100"/>
              <a:contourClr>
                <a:schemeClr val="tx2"/>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fr-FR" sz="5600" b="1" dirty="0" smtClean="0">
                <a:solidFill>
                  <a:srgbClr val="FFC000"/>
                </a:solidFill>
                <a:effectLst>
                  <a:outerShdw blurRad="38100" dist="25400" dir="5400000" algn="tl" rotWithShape="0">
                    <a:srgbClr val="000000">
                      <a:alpha val="43000"/>
                    </a:srgbClr>
                  </a:outerShdw>
                </a:effectLst>
                <a:latin typeface="+mj-lt"/>
                <a:ea typeface="+mj-ea"/>
                <a:cs typeface="+mj-cs"/>
              </a:rPr>
              <a:t>ESMA</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5600" b="1" i="0" u="none" strike="noStrike" kern="1200" cap="none" spc="0" normalizeH="0" baseline="0" noProof="0" dirty="0" smtClean="0">
                <a:ln>
                  <a:noFill/>
                </a:ln>
                <a:solidFill>
                  <a:srgbClr val="FFC000"/>
                </a:solidFill>
                <a:effectLst>
                  <a:outerShdw blurRad="38100" dist="25400" dir="5400000" algn="tl" rotWithShape="0">
                    <a:srgbClr val="000000">
                      <a:alpha val="43000"/>
                    </a:srgbClr>
                  </a:outerShdw>
                </a:effectLst>
                <a:uLnTx/>
                <a:uFillTx/>
                <a:latin typeface="+mj-lt"/>
                <a:ea typeface="+mj-ea"/>
                <a:cs typeface="+mj-cs"/>
              </a:rPr>
              <a:t>Ecole</a:t>
            </a:r>
            <a:r>
              <a:rPr kumimoji="0" lang="fr-FR" sz="5600" b="1" i="0" u="none" strike="noStrike" kern="1200" cap="none" spc="0" normalizeH="0" noProof="0" dirty="0" smtClean="0">
                <a:ln>
                  <a:noFill/>
                </a:ln>
                <a:solidFill>
                  <a:srgbClr val="FFC000"/>
                </a:solidFill>
                <a:effectLst>
                  <a:outerShdw blurRad="38100" dist="25400" dir="5400000" algn="tl" rotWithShape="0">
                    <a:srgbClr val="000000">
                      <a:alpha val="43000"/>
                    </a:srgbClr>
                  </a:outerShdw>
                </a:effectLst>
                <a:uLnTx/>
                <a:uFillTx/>
                <a:latin typeface="+mj-lt"/>
                <a:ea typeface="+mj-ea"/>
                <a:cs typeface="+mj-cs"/>
              </a:rPr>
              <a:t> supérieure de Management appliqué</a:t>
            </a:r>
          </a:p>
          <a:p>
            <a:pPr marL="0" marR="0" lvl="0" indent="0" algn="ctr" defTabSz="914400" rtl="0" eaLnBrk="1" fontAlgn="auto" latinLnBrk="0" hangingPunct="1">
              <a:lnSpc>
                <a:spcPct val="100000"/>
              </a:lnSpc>
              <a:spcBef>
                <a:spcPct val="0"/>
              </a:spcBef>
              <a:spcAft>
                <a:spcPts val="0"/>
              </a:spcAft>
              <a:buClrTx/>
              <a:buSzTx/>
              <a:buFontTx/>
              <a:buNone/>
              <a:tabLst/>
              <a:defRPr/>
            </a:pPr>
            <a:r>
              <a:rPr lang="fr-FR" sz="5600" b="1" dirty="0" smtClean="0">
                <a:solidFill>
                  <a:srgbClr val="FFC000"/>
                </a:solidFill>
                <a:effectLst>
                  <a:outerShdw blurRad="38100" dist="25400" dir="5400000" algn="tl" rotWithShape="0">
                    <a:srgbClr val="000000">
                      <a:alpha val="43000"/>
                    </a:srgbClr>
                  </a:outerShdw>
                </a:effectLst>
                <a:latin typeface="+mj-lt"/>
                <a:ea typeface="+mj-ea"/>
                <a:cs typeface="+mj-cs"/>
              </a:rPr>
              <a:t>GAE4</a:t>
            </a:r>
            <a:endParaRPr kumimoji="0" lang="fr-FR" sz="5600" b="1" i="0" u="none" strike="noStrike" kern="1200" cap="none" spc="0" normalizeH="0" baseline="0" noProof="0" dirty="0">
              <a:ln>
                <a:noFill/>
              </a:ln>
              <a:solidFill>
                <a:srgbClr val="FFC000"/>
              </a:solidFill>
              <a:effectLst>
                <a:outerShdw blurRad="38100" dist="25400" dir="5400000" algn="tl" rotWithShape="0">
                  <a:srgbClr val="000000">
                    <a:alpha val="43000"/>
                  </a:srgbClr>
                </a:outerShdw>
              </a:effectLst>
              <a:uLnTx/>
              <a:uFillTx/>
              <a:latin typeface="+mj-lt"/>
              <a:ea typeface="+mj-ea"/>
              <a:cs typeface="+mj-cs"/>
            </a:endParaRPr>
          </a:p>
        </p:txBody>
      </p:sp>
      <p:sp>
        <p:nvSpPr>
          <p:cNvPr id="5" name="Sous-titre 2"/>
          <p:cNvSpPr txBox="1">
            <a:spLocks/>
          </p:cNvSpPr>
          <p:nvPr/>
        </p:nvSpPr>
        <p:spPr>
          <a:xfrm>
            <a:off x="179512" y="4509120"/>
            <a:ext cx="4427984" cy="1466848"/>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0000"/>
              </a:lnSpc>
              <a:spcBef>
                <a:spcPct val="20000"/>
              </a:spcBef>
              <a:spcAft>
                <a:spcPts val="0"/>
              </a:spcAft>
              <a:buClr>
                <a:schemeClr val="tx2"/>
              </a:buClr>
              <a:buSzPct val="70000"/>
              <a:buFont typeface="Wingdings 2" pitchFamily="18" charset="2"/>
              <a:buNone/>
              <a:tabLst/>
              <a:defRPr/>
            </a:pPr>
            <a:r>
              <a:rPr kumimoji="0" lang="fr-FR" sz="2000" b="1" i="0" u="none" strike="noStrike" kern="1200" cap="none" spc="0" normalizeH="0" baseline="0" noProof="0" dirty="0" smtClean="0">
                <a:ln>
                  <a:noFill/>
                </a:ln>
                <a:solidFill>
                  <a:schemeClr val="tx1"/>
                </a:solidFill>
                <a:effectLst/>
                <a:uLnTx/>
                <a:uFillTx/>
                <a:latin typeface="+mn-lt"/>
                <a:ea typeface="+mn-ea"/>
                <a:cs typeface="+mn-cs"/>
              </a:rPr>
              <a:t>Réalisés et soutenus par:</a:t>
            </a:r>
          </a:p>
          <a:p>
            <a:pPr lvl="0">
              <a:spcBef>
                <a:spcPct val="20000"/>
              </a:spcBef>
              <a:buClr>
                <a:schemeClr val="tx2"/>
              </a:buClr>
              <a:buSzPct val="70000"/>
              <a:defRPr/>
            </a:pPr>
            <a:r>
              <a:rPr kumimoji="0" lang="fr-FR" sz="2000" b="1" i="0" u="none" strike="noStrike" kern="1200" cap="none" spc="0" normalizeH="0" baseline="0" noProof="0" dirty="0" smtClean="0">
                <a:ln>
                  <a:noFill/>
                </a:ln>
                <a:solidFill>
                  <a:schemeClr val="tx1"/>
                </a:solidFill>
                <a:effectLst/>
                <a:uLnTx/>
                <a:uFillTx/>
                <a:latin typeface="+mn-lt"/>
                <a:ea typeface="+mn-ea"/>
                <a:cs typeface="+mn-cs"/>
              </a:rPr>
              <a:t>	</a:t>
            </a:r>
            <a:r>
              <a:rPr lang="fr-FR" sz="2000" b="1" dirty="0" smtClean="0"/>
              <a:t> Mlle Amal ERRAZIQI</a:t>
            </a:r>
          </a:p>
          <a:p>
            <a:pPr marL="0" marR="0" lvl="0" indent="0" algn="l" defTabSz="914400" rtl="0" eaLnBrk="1" fontAlgn="auto" latinLnBrk="0" hangingPunct="1">
              <a:lnSpc>
                <a:spcPct val="100000"/>
              </a:lnSpc>
              <a:spcBef>
                <a:spcPct val="20000"/>
              </a:spcBef>
              <a:spcAft>
                <a:spcPts val="0"/>
              </a:spcAft>
              <a:buClr>
                <a:schemeClr val="tx2"/>
              </a:buClr>
              <a:buSzPct val="70000"/>
              <a:buFont typeface="Wingdings 2" pitchFamily="18" charset="2"/>
              <a:buNone/>
              <a:tabLst/>
              <a:defRPr/>
            </a:pPr>
            <a:r>
              <a:rPr kumimoji="0" lang="fr-FR" sz="2000" b="1" i="0" u="none" strike="noStrike" kern="1200" cap="none" spc="0" normalizeH="0" baseline="0" noProof="0" smtClean="0">
                <a:ln>
                  <a:noFill/>
                </a:ln>
                <a:solidFill>
                  <a:schemeClr val="tx1"/>
                </a:solidFill>
                <a:effectLst/>
                <a:uLnTx/>
                <a:uFillTx/>
                <a:latin typeface="+mn-lt"/>
                <a:ea typeface="+mn-ea"/>
                <a:cs typeface="+mn-cs"/>
              </a:rPr>
              <a:t>	 M</a:t>
            </a:r>
            <a:r>
              <a:rPr kumimoji="0" lang="fr-FR" sz="2000" b="1" i="0" u="none" strike="noStrike" kern="1200" cap="none" spc="0" normalizeH="0" baseline="0" noProof="0" dirty="0" smtClean="0">
                <a:ln>
                  <a:noFill/>
                </a:ln>
                <a:solidFill>
                  <a:schemeClr val="tx1"/>
                </a:solidFill>
                <a:effectLst/>
                <a:uLnTx/>
                <a:uFillTx/>
                <a:latin typeface="+mn-lt"/>
                <a:ea typeface="+mn-ea"/>
                <a:cs typeface="+mn-cs"/>
              </a:rPr>
              <a:t>. Ahmed Tarik ADNANI</a:t>
            </a:r>
            <a:endParaRPr kumimoji="0" lang="fr-FR" sz="20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
                <a:schemeClr val="tx2"/>
              </a:buClr>
              <a:buSzPct val="70000"/>
              <a:buFont typeface="Wingdings 2" pitchFamily="18" charset="2"/>
              <a:buNone/>
              <a:tabLst/>
              <a:defRPr/>
            </a:pPr>
            <a:endParaRPr kumimoji="0" lang="fr-FR" sz="20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Sous-titre 2"/>
          <p:cNvSpPr txBox="1">
            <a:spLocks/>
          </p:cNvSpPr>
          <p:nvPr/>
        </p:nvSpPr>
        <p:spPr bwMode="auto">
          <a:xfrm>
            <a:off x="5072066" y="5357826"/>
            <a:ext cx="3714776" cy="1214446"/>
          </a:xfrm>
          <a:prstGeom prst="rect">
            <a:avLst/>
          </a:prstGeom>
          <a:noFill/>
          <a:ln w="9525">
            <a:noFill/>
            <a:miter lim="800000"/>
            <a:headEnd/>
            <a:tailEnd/>
          </a:ln>
        </p:spPr>
        <p:txBody>
          <a:bodyPr vert="horz" wrap="square" lIns="0" tIns="45720" rIns="18288" bIns="45720" numCol="1" anchor="t" anchorCtr="0" compatLnSpc="1">
            <a:prstTxWarp prst="textNoShape">
              <a:avLst/>
            </a:prstTxWarp>
          </a:bodyPr>
          <a:lstStyle/>
          <a:p>
            <a:pPr lvl="0" defTabSz="914400" latinLnBrk="0">
              <a:lnSpc>
                <a:spcPct val="100000"/>
              </a:lnSpc>
              <a:spcBef>
                <a:spcPct val="20000"/>
              </a:spcBef>
              <a:buClr>
                <a:srgbClr val="0BD0D9"/>
              </a:buClr>
              <a:buSzPct val="95000"/>
              <a:tabLst/>
              <a:defRPr/>
            </a:pPr>
            <a:r>
              <a:rPr lang="fr-FR" sz="2000" dirty="0" smtClean="0">
                <a:latin typeface="+mn-lt"/>
                <a:cs typeface="+mn-cs"/>
              </a:rPr>
              <a:t>Niveau : 4éme Gestion Financière</a:t>
            </a:r>
          </a:p>
          <a:p>
            <a:pPr lvl="0" defTabSz="914400" latinLnBrk="0">
              <a:lnSpc>
                <a:spcPct val="100000"/>
              </a:lnSpc>
              <a:spcBef>
                <a:spcPct val="20000"/>
              </a:spcBef>
              <a:buClr>
                <a:srgbClr val="0BD0D9"/>
              </a:buClr>
              <a:buSzPct val="95000"/>
              <a:tabLst/>
              <a:defRPr/>
            </a:pPr>
            <a:r>
              <a:rPr lang="fr-FR" sz="2000" dirty="0" smtClean="0">
                <a:latin typeface="+mn-lt"/>
                <a:cs typeface="+mn-cs"/>
              </a:rPr>
              <a:t>Année universitaire : 2010/2011</a:t>
            </a:r>
          </a:p>
        </p:txBody>
      </p:sp>
      <p:pic>
        <p:nvPicPr>
          <p:cNvPr id="1027" name="Picture 3" descr="C:\Documents and Settings\Takeshi\Mes documents\Downloads\constitution.jpg"/>
          <p:cNvPicPr>
            <a:picLocks noChangeAspect="1" noChangeArrowheads="1"/>
          </p:cNvPicPr>
          <p:nvPr/>
        </p:nvPicPr>
        <p:blipFill>
          <a:blip r:embed="rId2" cstate="print"/>
          <a:srcRect/>
          <a:stretch>
            <a:fillRect/>
          </a:stretch>
        </p:blipFill>
        <p:spPr bwMode="auto">
          <a:xfrm>
            <a:off x="467544" y="2204864"/>
            <a:ext cx="8509000" cy="90170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395536" y="2564904"/>
            <a:ext cx="8229600" cy="2736304"/>
          </a:xfrm>
        </p:spPr>
        <p:txBody>
          <a:bodyPr>
            <a:normAutofit/>
          </a:bodyPr>
          <a:lstStyle/>
          <a:p>
            <a:pPr algn="ctr"/>
            <a:r>
              <a:rPr lang="fr-FR" dirty="0" smtClean="0">
                <a:solidFill>
                  <a:schemeClr val="accent1">
                    <a:lumMod val="40000"/>
                    <a:lumOff val="60000"/>
                  </a:schemeClr>
                </a:solidFill>
                <a:latin typeface="Berlin Sans FB" pitchFamily="34" charset="0"/>
              </a:rPr>
              <a:t>Partie 2 :</a:t>
            </a:r>
            <a:br>
              <a:rPr lang="fr-FR" dirty="0" smtClean="0">
                <a:solidFill>
                  <a:schemeClr val="accent1">
                    <a:lumMod val="40000"/>
                    <a:lumOff val="60000"/>
                  </a:schemeClr>
                </a:solidFill>
                <a:latin typeface="Berlin Sans FB" pitchFamily="34" charset="0"/>
              </a:rPr>
            </a:br>
            <a:r>
              <a:rPr lang="fr-FR" dirty="0" smtClean="0">
                <a:solidFill>
                  <a:schemeClr val="accent1">
                    <a:lumMod val="40000"/>
                    <a:lumOff val="60000"/>
                  </a:schemeClr>
                </a:solidFill>
                <a:latin typeface="Berlin Sans FB" pitchFamily="34" charset="0"/>
              </a:rPr>
              <a:t> Phase de Réalisation de Projet</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57200" y="1499616"/>
            <a:ext cx="8363272" cy="5025728"/>
          </a:xfrm>
        </p:spPr>
        <p:txBody>
          <a:bodyPr>
            <a:normAutofit/>
          </a:bodyPr>
          <a:lstStyle/>
          <a:p>
            <a:pPr>
              <a:buNone/>
            </a:pPr>
            <a:r>
              <a:rPr lang="fr-FR" sz="2800" dirty="0" smtClean="0"/>
              <a:t>Les entrepreneurs potentiels ne doivent pas se laisser effrayer : les formalités de création sont aujourd'hui simples, rapides et peu coûteuses. </a:t>
            </a:r>
          </a:p>
          <a:p>
            <a:pPr>
              <a:buNone/>
            </a:pPr>
            <a:endParaRPr lang="fr-FR" sz="2800" dirty="0" smtClean="0"/>
          </a:p>
          <a:p>
            <a:pPr>
              <a:buNone/>
            </a:pPr>
            <a:r>
              <a:rPr lang="fr-FR" sz="2800" dirty="0" smtClean="0"/>
              <a:t>Certes, il faut remplir quelques formulaires, pas toujours très clairs, et effectuer quelques démarches fastidieuses. Mais celles-ci peuvent être faites par correspondance. Et à franchement parler, si un créateur rencontre des difficultés à ce stade, on peut penser qu'il aura beaucoup de mal par la suite à gérer son entreprise</a:t>
            </a:r>
            <a:endParaRPr lang="fr-FR" sz="2800" dirty="0"/>
          </a:p>
        </p:txBody>
      </p:sp>
      <p:sp>
        <p:nvSpPr>
          <p:cNvPr id="3" name="Titre 2"/>
          <p:cNvSpPr>
            <a:spLocks noGrp="1"/>
          </p:cNvSpPr>
          <p:nvPr>
            <p:ph type="title"/>
          </p:nvPr>
        </p:nvSpPr>
        <p:spPr/>
        <p:txBody>
          <a:bodyPr>
            <a:normAutofit fontScale="90000"/>
          </a:bodyPr>
          <a:lstStyle/>
          <a:p>
            <a:r>
              <a:rPr lang="fr-FR" b="1" dirty="0" smtClean="0"/>
              <a:t>Chapitre I : Démarche et</a:t>
            </a:r>
            <a:br>
              <a:rPr lang="fr-FR" b="1" dirty="0" smtClean="0"/>
            </a:br>
            <a:r>
              <a:rPr lang="fr-FR" b="1" dirty="0" smtClean="0"/>
              <a:t>                                       formalité :</a:t>
            </a:r>
            <a:endParaRPr lang="fr-F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rmAutofit fontScale="90000"/>
          </a:bodyPr>
          <a:lstStyle/>
          <a:p>
            <a:r>
              <a:rPr lang="fr-FR" dirty="0" smtClean="0"/>
              <a:t>Section I : Les interlocuteurs du</a:t>
            </a:r>
            <a:br>
              <a:rPr lang="fr-FR" dirty="0" smtClean="0"/>
            </a:br>
            <a:r>
              <a:rPr lang="fr-FR" dirty="0" smtClean="0"/>
              <a:t>                          créateur d’entreprise</a:t>
            </a:r>
            <a:endParaRPr lang="fr-FR" dirty="0"/>
          </a:p>
        </p:txBody>
      </p:sp>
      <p:sp>
        <p:nvSpPr>
          <p:cNvPr id="4" name="Rectangle avec flèche vers le bas 3"/>
          <p:cNvSpPr/>
          <p:nvPr/>
        </p:nvSpPr>
        <p:spPr>
          <a:xfrm>
            <a:off x="2627784" y="1844824"/>
            <a:ext cx="3456384" cy="864096"/>
          </a:xfrm>
          <a:prstGeom prst="downArrowCallout">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a:solidFill>
                  <a:schemeClr val="accent5">
                    <a:lumMod val="40000"/>
                    <a:lumOff val="60000"/>
                  </a:schemeClr>
                </a:solidFill>
              </a:rPr>
              <a:t>Les centres régionaux d’investissement (CRI)</a:t>
            </a:r>
            <a:r>
              <a:rPr lang="fr-FR" b="1" i="1" dirty="0"/>
              <a:t> </a:t>
            </a:r>
            <a:endParaRPr lang="fr-FR" dirty="0"/>
          </a:p>
        </p:txBody>
      </p:sp>
      <p:sp>
        <p:nvSpPr>
          <p:cNvPr id="5" name="Rectangle à coins arrondis 4"/>
          <p:cNvSpPr/>
          <p:nvPr/>
        </p:nvSpPr>
        <p:spPr>
          <a:xfrm>
            <a:off x="467544" y="2780928"/>
            <a:ext cx="8064896" cy="252028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chemeClr val="tx1"/>
                </a:solidFill>
              </a:rPr>
              <a:t>Le 9 </a:t>
            </a:r>
            <a:r>
              <a:rPr lang="fr-FR" dirty="0">
                <a:solidFill>
                  <a:schemeClr val="tx1"/>
                </a:solidFill>
              </a:rPr>
              <a:t>janvier 2002 </a:t>
            </a:r>
            <a:r>
              <a:rPr lang="fr-FR" dirty="0" smtClean="0">
                <a:solidFill>
                  <a:schemeClr val="tx1"/>
                </a:solidFill>
              </a:rPr>
              <a:t>ont été crée </a:t>
            </a:r>
            <a:r>
              <a:rPr lang="fr-FR" dirty="0">
                <a:solidFill>
                  <a:schemeClr val="tx1"/>
                </a:solidFill>
              </a:rPr>
              <a:t>seize centres régionaux d’investissement (CRI), </a:t>
            </a:r>
            <a:r>
              <a:rPr lang="fr-FR" dirty="0" smtClean="0">
                <a:solidFill>
                  <a:schemeClr val="tx1"/>
                </a:solidFill>
              </a:rPr>
              <a:t>Des guichets </a:t>
            </a:r>
            <a:r>
              <a:rPr lang="fr-FR" dirty="0">
                <a:solidFill>
                  <a:schemeClr val="tx1"/>
                </a:solidFill>
              </a:rPr>
              <a:t>uniques longtemps attendus par les investisseuses et implantées dans les principales grandes villes du royaume. Un formulaire unique est disponible au sein du CRI qui vaut demande d’inscription à la patente, déclaration d’immatriculation au registre du commerce, déclaration d’identité fiscale etc.</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avec flèche vers le bas 3"/>
          <p:cNvSpPr/>
          <p:nvPr/>
        </p:nvSpPr>
        <p:spPr>
          <a:xfrm>
            <a:off x="2555776" y="1628800"/>
            <a:ext cx="3456384" cy="864096"/>
          </a:xfrm>
          <a:prstGeom prst="downArrowCallout">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a:solidFill>
                  <a:schemeClr val="accent5">
                    <a:lumMod val="40000"/>
                    <a:lumOff val="60000"/>
                  </a:schemeClr>
                </a:solidFill>
              </a:rPr>
              <a:t>Les conseils aux entreprises </a:t>
            </a:r>
            <a:r>
              <a:rPr lang="fr-FR" b="1" i="1" dirty="0"/>
              <a:t>  </a:t>
            </a:r>
            <a:endParaRPr lang="fr-FR" dirty="0"/>
          </a:p>
        </p:txBody>
      </p:sp>
      <p:sp>
        <p:nvSpPr>
          <p:cNvPr id="5" name="Rectangle à coins arrondis 4"/>
          <p:cNvSpPr/>
          <p:nvPr/>
        </p:nvSpPr>
        <p:spPr>
          <a:xfrm>
            <a:off x="467544" y="2780928"/>
            <a:ext cx="8064896" cy="252028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Il reste fortement recommandé de recourir aux services de conseils aux entreprises durant toute la phase d’implantation. Ce service d’assistance est généralement proposé au Maroc par des fiduciaires qui assurent à la fois le rôle de conseil juridique, fiscal et comptable et servent d’intermédiaire avec les administrations.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rmAutofit fontScale="90000"/>
          </a:bodyPr>
          <a:lstStyle/>
          <a:p>
            <a:r>
              <a:rPr lang="fr-FR" dirty="0" smtClean="0"/>
              <a:t>Section II : Les grandes étapes de la</a:t>
            </a:r>
            <a:br>
              <a:rPr lang="fr-FR" dirty="0" smtClean="0"/>
            </a:br>
            <a:r>
              <a:rPr lang="fr-FR" dirty="0" smtClean="0"/>
              <a:t>                          création d’entreprise</a:t>
            </a:r>
            <a:endParaRPr lang="fr-FR" dirty="0"/>
          </a:p>
        </p:txBody>
      </p:sp>
      <p:sp>
        <p:nvSpPr>
          <p:cNvPr id="4" name="Organigramme : Délai 3"/>
          <p:cNvSpPr/>
          <p:nvPr/>
        </p:nvSpPr>
        <p:spPr>
          <a:xfrm>
            <a:off x="539552" y="1772816"/>
            <a:ext cx="1872208" cy="1296144"/>
          </a:xfrm>
          <a:prstGeom prst="flowChartDelay">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Certificat négatif  </a:t>
            </a:r>
          </a:p>
        </p:txBody>
      </p:sp>
      <p:sp>
        <p:nvSpPr>
          <p:cNvPr id="5" name="Organigramme : Délai 4"/>
          <p:cNvSpPr/>
          <p:nvPr/>
        </p:nvSpPr>
        <p:spPr>
          <a:xfrm>
            <a:off x="7020272" y="4293096"/>
            <a:ext cx="1872208" cy="1296144"/>
          </a:xfrm>
          <a:prstGeom prst="flowChartDelay">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Déclaration à l'inspection du travail  </a:t>
            </a:r>
          </a:p>
        </p:txBody>
      </p:sp>
      <p:sp>
        <p:nvSpPr>
          <p:cNvPr id="6" name="Organigramme : Délai 5"/>
          <p:cNvSpPr/>
          <p:nvPr/>
        </p:nvSpPr>
        <p:spPr>
          <a:xfrm>
            <a:off x="539552" y="3284984"/>
            <a:ext cx="1872208" cy="1296144"/>
          </a:xfrm>
          <a:prstGeom prst="flowChartDelay">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Etablissement des statuts</a:t>
            </a:r>
          </a:p>
        </p:txBody>
      </p:sp>
      <p:sp>
        <p:nvSpPr>
          <p:cNvPr id="7" name="Organigramme : Délai 6"/>
          <p:cNvSpPr/>
          <p:nvPr/>
        </p:nvSpPr>
        <p:spPr>
          <a:xfrm>
            <a:off x="539552" y="4869160"/>
            <a:ext cx="1944216" cy="1296144"/>
          </a:xfrm>
          <a:prstGeom prst="flowChartDelay">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bulletins de souscription</a:t>
            </a:r>
          </a:p>
        </p:txBody>
      </p:sp>
      <p:sp>
        <p:nvSpPr>
          <p:cNvPr id="8" name="Organigramme : Délai 7"/>
          <p:cNvSpPr/>
          <p:nvPr/>
        </p:nvSpPr>
        <p:spPr>
          <a:xfrm>
            <a:off x="2627784" y="3212976"/>
            <a:ext cx="1944216" cy="1296144"/>
          </a:xfrm>
          <a:prstGeom prst="flowChartDelay">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déclaration de souscription</a:t>
            </a:r>
          </a:p>
        </p:txBody>
      </p:sp>
      <p:sp>
        <p:nvSpPr>
          <p:cNvPr id="9" name="Organigramme : Délai 8"/>
          <p:cNvSpPr/>
          <p:nvPr/>
        </p:nvSpPr>
        <p:spPr>
          <a:xfrm>
            <a:off x="2627784" y="1772816"/>
            <a:ext cx="1872208" cy="1296144"/>
          </a:xfrm>
          <a:prstGeom prst="flowChartDelay">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Blocage du capital</a:t>
            </a:r>
          </a:p>
        </p:txBody>
      </p:sp>
      <p:sp>
        <p:nvSpPr>
          <p:cNvPr id="10" name="Organigramme : Délai 9"/>
          <p:cNvSpPr/>
          <p:nvPr/>
        </p:nvSpPr>
        <p:spPr>
          <a:xfrm>
            <a:off x="6948264" y="2492896"/>
            <a:ext cx="1872208" cy="1296144"/>
          </a:xfrm>
          <a:prstGeom prst="flowChartDelay">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Affiliation CNSS </a:t>
            </a:r>
          </a:p>
        </p:txBody>
      </p:sp>
      <p:sp>
        <p:nvSpPr>
          <p:cNvPr id="11" name="Organigramme : Délai 10"/>
          <p:cNvSpPr/>
          <p:nvPr/>
        </p:nvSpPr>
        <p:spPr>
          <a:xfrm>
            <a:off x="4788024" y="1772816"/>
            <a:ext cx="1872208" cy="1296144"/>
          </a:xfrm>
          <a:prstGeom prst="flowChartDelay">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Dépôt des actes  </a:t>
            </a:r>
          </a:p>
        </p:txBody>
      </p:sp>
      <p:sp>
        <p:nvSpPr>
          <p:cNvPr id="12" name="Organigramme : Délai 11"/>
          <p:cNvSpPr/>
          <p:nvPr/>
        </p:nvSpPr>
        <p:spPr>
          <a:xfrm>
            <a:off x="2627784" y="4869160"/>
            <a:ext cx="1872208" cy="1296144"/>
          </a:xfrm>
          <a:prstGeom prst="flowChartDelay">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Publicité JAL &amp; BO </a:t>
            </a:r>
          </a:p>
        </p:txBody>
      </p:sp>
      <p:sp>
        <p:nvSpPr>
          <p:cNvPr id="13" name="Organigramme : Délai 12"/>
          <p:cNvSpPr/>
          <p:nvPr/>
        </p:nvSpPr>
        <p:spPr>
          <a:xfrm>
            <a:off x="4788024" y="3212976"/>
            <a:ext cx="2016224" cy="1296144"/>
          </a:xfrm>
          <a:prstGeom prst="flowChartDelay">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Patente/ identifiant fiscal  </a:t>
            </a:r>
          </a:p>
        </p:txBody>
      </p:sp>
      <p:sp>
        <p:nvSpPr>
          <p:cNvPr id="14" name="Organigramme : Délai 13"/>
          <p:cNvSpPr/>
          <p:nvPr/>
        </p:nvSpPr>
        <p:spPr>
          <a:xfrm>
            <a:off x="4788024" y="4797152"/>
            <a:ext cx="1944216" cy="1296144"/>
          </a:xfrm>
          <a:prstGeom prst="flowChartDelay">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Immatriculation au RC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edge">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edge">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edge">
                                      <p:cBhvr>
                                        <p:cTn id="22" dur="20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edge">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edge">
                                      <p:cBhvr>
                                        <p:cTn id="32" dur="20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edge">
                                      <p:cBhvr>
                                        <p:cTn id="37" dur="20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0"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edge">
                                      <p:cBhvr>
                                        <p:cTn id="42" dur="20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20"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edge">
                                      <p:cBhvr>
                                        <p:cTn id="47" dur="20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20" presetClass="entr" presetSubtype="0"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edge">
                                      <p:cBhvr>
                                        <p:cTn id="52" dur="20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20" presetClass="entr" presetSubtype="0" fill="hold" grpId="0" nodeType="click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edge">
                                      <p:cBhvr>
                                        <p:cTn id="5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179512" y="1499616"/>
            <a:ext cx="8507288" cy="5025728"/>
          </a:xfrm>
        </p:spPr>
        <p:txBody>
          <a:bodyPr>
            <a:normAutofit/>
          </a:bodyPr>
          <a:lstStyle/>
          <a:p>
            <a:pPr>
              <a:buNone/>
            </a:pPr>
            <a:r>
              <a:rPr lang="fr-FR" dirty="0" smtClean="0"/>
              <a:t>		La Société A Responsabilité Limitée (SARL) est une société qui combine la limitation des risques pour les associes avec l’affectio societatis des sociétés de personnes. C’est la loi 5-96 du 13 février 1997 qui a promulgué les dispositions réglementaires sur la société à responsabilité limitée (SARL), Mais, la nouveauté, c’est que la nouvelle loi a innové en permettant désormais la constitution d’une SARL  d’associé unique. </a:t>
            </a:r>
          </a:p>
          <a:p>
            <a:endParaRPr lang="fr-FR" dirty="0"/>
          </a:p>
        </p:txBody>
      </p:sp>
      <p:sp>
        <p:nvSpPr>
          <p:cNvPr id="3" name="Titre 2"/>
          <p:cNvSpPr>
            <a:spLocks noGrp="1"/>
          </p:cNvSpPr>
          <p:nvPr>
            <p:ph type="title"/>
          </p:nvPr>
        </p:nvSpPr>
        <p:spPr/>
        <p:txBody>
          <a:bodyPr>
            <a:normAutofit fontScale="90000"/>
          </a:bodyPr>
          <a:lstStyle/>
          <a:p>
            <a:r>
              <a:rPr lang="fr-FR" b="1" dirty="0" smtClean="0"/>
              <a:t>Chapitre II : Etude de cas</a:t>
            </a:r>
            <a:br>
              <a:rPr lang="fr-FR" b="1" dirty="0" smtClean="0"/>
            </a:br>
            <a:r>
              <a:rPr lang="fr-FR" b="1" dirty="0" smtClean="0"/>
              <a:t>                                         « SARL »</a:t>
            </a:r>
            <a:endParaRPr lang="fr-F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entagone 3"/>
          <p:cNvSpPr/>
          <p:nvPr/>
        </p:nvSpPr>
        <p:spPr>
          <a:xfrm>
            <a:off x="251520" y="3068960"/>
            <a:ext cx="2376264" cy="1512168"/>
          </a:xfrm>
          <a:prstGeom prst="homePlate">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a:solidFill>
                  <a:schemeClr val="accent5">
                    <a:lumMod val="40000"/>
                    <a:lumOff val="60000"/>
                  </a:schemeClr>
                </a:solidFill>
              </a:rPr>
              <a:t>Caractéristiques de la SARL </a:t>
            </a:r>
          </a:p>
        </p:txBody>
      </p:sp>
      <p:sp>
        <p:nvSpPr>
          <p:cNvPr id="5" name="Organigramme : Alternative 4"/>
          <p:cNvSpPr/>
          <p:nvPr/>
        </p:nvSpPr>
        <p:spPr>
          <a:xfrm>
            <a:off x="3707904" y="1916832"/>
            <a:ext cx="4536504" cy="432048"/>
          </a:xfrm>
          <a:prstGeom prst="flowChartAlternateProcess">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rPr>
              <a:t>Une seule personne dite -  associée unique- peut constituer la SARL</a:t>
            </a:r>
          </a:p>
        </p:txBody>
      </p:sp>
      <p:sp>
        <p:nvSpPr>
          <p:cNvPr id="6" name="Organigramme : Alternative 5"/>
          <p:cNvSpPr/>
          <p:nvPr/>
        </p:nvSpPr>
        <p:spPr>
          <a:xfrm>
            <a:off x="3707904" y="2420888"/>
            <a:ext cx="4536504" cy="432048"/>
          </a:xfrm>
          <a:prstGeom prst="flowChartAlternateProcess">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rPr>
              <a:t>Le nombre maximum d’associés ne peut dépasser </a:t>
            </a:r>
            <a:r>
              <a:rPr lang="fr-FR" sz="1600" dirty="0" smtClean="0">
                <a:solidFill>
                  <a:schemeClr val="tx1"/>
                </a:solidFill>
              </a:rPr>
              <a:t>50</a:t>
            </a:r>
            <a:endParaRPr lang="fr-FR" sz="1600" dirty="0">
              <a:solidFill>
                <a:schemeClr val="tx1"/>
              </a:solidFill>
            </a:endParaRPr>
          </a:p>
        </p:txBody>
      </p:sp>
      <p:sp>
        <p:nvSpPr>
          <p:cNvPr id="7" name="Organigramme : Alternative 6"/>
          <p:cNvSpPr/>
          <p:nvPr/>
        </p:nvSpPr>
        <p:spPr>
          <a:xfrm>
            <a:off x="3707904" y="2924944"/>
            <a:ext cx="4536504" cy="432048"/>
          </a:xfrm>
          <a:prstGeom prst="flowChartAlternateProcess">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rPr>
              <a:t>Le montant du capital social ne peut être inférieur à 10.000 DH</a:t>
            </a:r>
          </a:p>
        </p:txBody>
      </p:sp>
      <p:sp>
        <p:nvSpPr>
          <p:cNvPr id="8" name="Organigramme : Alternative 7"/>
          <p:cNvSpPr/>
          <p:nvPr/>
        </p:nvSpPr>
        <p:spPr>
          <a:xfrm>
            <a:off x="3707904" y="3429000"/>
            <a:ext cx="4536504" cy="504056"/>
          </a:xfrm>
          <a:prstGeom prst="flowChartAlternateProcess">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rPr>
              <a:t>Les parts sociales détenues </a:t>
            </a:r>
            <a:r>
              <a:rPr lang="fr-FR" sz="1600" dirty="0" smtClean="0">
                <a:solidFill>
                  <a:schemeClr val="tx1"/>
                </a:solidFill>
              </a:rPr>
              <a:t>peuvent </a:t>
            </a:r>
            <a:r>
              <a:rPr lang="fr-FR" sz="1600" dirty="0">
                <a:solidFill>
                  <a:schemeClr val="tx1"/>
                </a:solidFill>
              </a:rPr>
              <a:t>être transmissibles par voie de succession et </a:t>
            </a:r>
            <a:r>
              <a:rPr lang="fr-FR" sz="1600" dirty="0" smtClean="0">
                <a:solidFill>
                  <a:schemeClr val="tx1"/>
                </a:solidFill>
              </a:rPr>
              <a:t>cessibles</a:t>
            </a:r>
            <a:endParaRPr lang="fr-FR" sz="1600" dirty="0">
              <a:solidFill>
                <a:schemeClr val="tx1"/>
              </a:solidFill>
            </a:endParaRPr>
          </a:p>
        </p:txBody>
      </p:sp>
      <p:sp>
        <p:nvSpPr>
          <p:cNvPr id="9" name="Organigramme : Alternative 8"/>
          <p:cNvSpPr/>
          <p:nvPr/>
        </p:nvSpPr>
        <p:spPr>
          <a:xfrm>
            <a:off x="3707904" y="4005064"/>
            <a:ext cx="4536504" cy="504056"/>
          </a:xfrm>
          <a:prstGeom prst="flowChartAlternateProcess">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rPr>
              <a:t>La gestion d’une SARL peut être assumée par une ou plusieurs personnes physiques</a:t>
            </a:r>
          </a:p>
        </p:txBody>
      </p:sp>
      <p:sp>
        <p:nvSpPr>
          <p:cNvPr id="10" name="Organigramme : Alternative 9"/>
          <p:cNvSpPr/>
          <p:nvPr/>
        </p:nvSpPr>
        <p:spPr>
          <a:xfrm>
            <a:off x="3707904" y="4581128"/>
            <a:ext cx="4536504" cy="432048"/>
          </a:xfrm>
          <a:prstGeom prst="flowChartAlternateProcess">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rPr>
              <a:t>Les décisions sont prises en assemblée générale</a:t>
            </a:r>
          </a:p>
        </p:txBody>
      </p:sp>
      <p:sp>
        <p:nvSpPr>
          <p:cNvPr id="11" name="Organigramme : Alternative 10"/>
          <p:cNvSpPr/>
          <p:nvPr/>
        </p:nvSpPr>
        <p:spPr>
          <a:xfrm>
            <a:off x="3707904" y="5157192"/>
            <a:ext cx="4536504" cy="504056"/>
          </a:xfrm>
          <a:prstGeom prst="flowChartAlternateProcess">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1600" dirty="0">
                <a:solidFill>
                  <a:schemeClr val="tx1"/>
                </a:solidFill>
              </a:rPr>
              <a:t>Le contrôle de la gestion d’une SARL est confié à un ou plusieurs commissaires aux comptes ; </a:t>
            </a:r>
          </a:p>
        </p:txBody>
      </p:sp>
      <p:sp>
        <p:nvSpPr>
          <p:cNvPr id="12" name="Organigramme : Alternative 11"/>
          <p:cNvSpPr/>
          <p:nvPr/>
        </p:nvSpPr>
        <p:spPr>
          <a:xfrm>
            <a:off x="3707904" y="5805264"/>
            <a:ext cx="4536504" cy="720080"/>
          </a:xfrm>
          <a:prstGeom prst="flowChartAlternateProcess">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rPr>
              <a:t>Les associés détenant le 1/10ème du capital peuvent exercer une action en justice  contre les gérants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entagone 3"/>
          <p:cNvSpPr/>
          <p:nvPr/>
        </p:nvSpPr>
        <p:spPr>
          <a:xfrm>
            <a:off x="251520" y="1916832"/>
            <a:ext cx="2376264" cy="1512168"/>
          </a:xfrm>
          <a:prstGeom prst="homePlate">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a:solidFill>
                  <a:schemeClr val="accent5">
                    <a:lumMod val="40000"/>
                    <a:lumOff val="60000"/>
                  </a:schemeClr>
                </a:solidFill>
              </a:rPr>
              <a:t>Avantages de la SARL  </a:t>
            </a:r>
          </a:p>
        </p:txBody>
      </p:sp>
      <p:sp>
        <p:nvSpPr>
          <p:cNvPr id="5" name="Organigramme : Alternative 4"/>
          <p:cNvSpPr/>
          <p:nvPr/>
        </p:nvSpPr>
        <p:spPr>
          <a:xfrm>
            <a:off x="3707904" y="1556792"/>
            <a:ext cx="4536504" cy="432048"/>
          </a:xfrm>
          <a:prstGeom prst="flowChartAlternateProcess">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rPr>
              <a:t>le passage par un notaire, n'est pas obligatoire</a:t>
            </a:r>
          </a:p>
        </p:txBody>
      </p:sp>
      <p:sp>
        <p:nvSpPr>
          <p:cNvPr id="6" name="Organigramme : Alternative 5"/>
          <p:cNvSpPr/>
          <p:nvPr/>
        </p:nvSpPr>
        <p:spPr>
          <a:xfrm>
            <a:off x="3707904" y="2060848"/>
            <a:ext cx="4536504" cy="432048"/>
          </a:xfrm>
          <a:prstGeom prst="flowChartAlternateProcess">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rPr>
              <a:t>les statuts sont établis sous seing privé</a:t>
            </a:r>
          </a:p>
        </p:txBody>
      </p:sp>
      <p:sp>
        <p:nvSpPr>
          <p:cNvPr id="7" name="Organigramme : Alternative 6"/>
          <p:cNvSpPr/>
          <p:nvPr/>
        </p:nvSpPr>
        <p:spPr>
          <a:xfrm>
            <a:off x="3707904" y="2564904"/>
            <a:ext cx="4536504" cy="432048"/>
          </a:xfrm>
          <a:prstGeom prst="flowChartAlternateProcess">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rPr>
              <a:t>Une seule personne dite -  associée unique- peut constituer la SARL</a:t>
            </a:r>
          </a:p>
        </p:txBody>
      </p:sp>
      <p:sp>
        <p:nvSpPr>
          <p:cNvPr id="8" name="Organigramme : Alternative 7"/>
          <p:cNvSpPr/>
          <p:nvPr/>
        </p:nvSpPr>
        <p:spPr>
          <a:xfrm>
            <a:off x="3707904" y="3068960"/>
            <a:ext cx="4536504" cy="504056"/>
          </a:xfrm>
          <a:prstGeom prst="flowChartAlternateProcess">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rPr>
              <a:t>La libération peut se faire par apports constatés dans les écritures comptables </a:t>
            </a:r>
          </a:p>
        </p:txBody>
      </p:sp>
      <p:sp>
        <p:nvSpPr>
          <p:cNvPr id="9" name="Pentagone 8"/>
          <p:cNvSpPr/>
          <p:nvPr/>
        </p:nvSpPr>
        <p:spPr>
          <a:xfrm>
            <a:off x="251520" y="4653136"/>
            <a:ext cx="2376264" cy="1512168"/>
          </a:xfrm>
          <a:prstGeom prst="homePlate">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a:solidFill>
                  <a:schemeClr val="accent5">
                    <a:lumMod val="40000"/>
                    <a:lumOff val="60000"/>
                  </a:schemeClr>
                </a:solidFill>
              </a:rPr>
              <a:t>Inconvénients de la SARL </a:t>
            </a:r>
          </a:p>
        </p:txBody>
      </p:sp>
      <p:sp>
        <p:nvSpPr>
          <p:cNvPr id="10" name="Organigramme : Alternative 9"/>
          <p:cNvSpPr/>
          <p:nvPr/>
        </p:nvSpPr>
        <p:spPr>
          <a:xfrm>
            <a:off x="3707904" y="4077072"/>
            <a:ext cx="4536504" cy="648072"/>
          </a:xfrm>
          <a:prstGeom prst="flowChartAlternateProcess">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rPr>
              <a:t>la révocation </a:t>
            </a:r>
            <a:r>
              <a:rPr lang="fr-FR" sz="1600" dirty="0" smtClean="0">
                <a:solidFill>
                  <a:schemeClr val="tx1"/>
                </a:solidFill>
              </a:rPr>
              <a:t>du gèrent-ci </a:t>
            </a:r>
            <a:r>
              <a:rPr lang="fr-FR" sz="1600" dirty="0">
                <a:solidFill>
                  <a:schemeClr val="tx1"/>
                </a:solidFill>
              </a:rPr>
              <a:t>ainsi que sa démission ne sont possibles que suite à des causes légitimes et acceptées particulièrement </a:t>
            </a:r>
          </a:p>
        </p:txBody>
      </p:sp>
      <p:sp>
        <p:nvSpPr>
          <p:cNvPr id="11" name="Organigramme : Alternative 10"/>
          <p:cNvSpPr/>
          <p:nvPr/>
        </p:nvSpPr>
        <p:spPr>
          <a:xfrm>
            <a:off x="3707904" y="4797152"/>
            <a:ext cx="4536504" cy="504056"/>
          </a:xfrm>
          <a:prstGeom prst="flowChartAlternateProcess">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rPr>
              <a:t>L'associé qui cède ses parts dans une SARL</a:t>
            </a:r>
            <a:r>
              <a:rPr lang="fr-FR" sz="1600" dirty="0" smtClean="0">
                <a:solidFill>
                  <a:schemeClr val="tx1"/>
                </a:solidFill>
              </a:rPr>
              <a:t>,, </a:t>
            </a:r>
            <a:r>
              <a:rPr lang="fr-FR" sz="1600" dirty="0">
                <a:solidFill>
                  <a:schemeClr val="tx1"/>
                </a:solidFill>
              </a:rPr>
              <a:t>est tenu vis-à-vis de l'acheteur </a:t>
            </a:r>
            <a:r>
              <a:rPr lang="fr-FR" sz="1600" dirty="0" smtClean="0">
                <a:solidFill>
                  <a:schemeClr val="tx1"/>
                </a:solidFill>
              </a:rPr>
              <a:t>de </a:t>
            </a:r>
            <a:r>
              <a:rPr lang="fr-FR" sz="1600" dirty="0">
                <a:solidFill>
                  <a:schemeClr val="tx1"/>
                </a:solidFill>
              </a:rPr>
              <a:t>non-concurrence</a:t>
            </a:r>
          </a:p>
        </p:txBody>
      </p:sp>
      <p:sp>
        <p:nvSpPr>
          <p:cNvPr id="12" name="Organigramme : Alternative 11"/>
          <p:cNvSpPr/>
          <p:nvPr/>
        </p:nvSpPr>
        <p:spPr>
          <a:xfrm>
            <a:off x="3707904" y="5373216"/>
            <a:ext cx="4536504" cy="504056"/>
          </a:xfrm>
          <a:prstGeom prst="flowChartAlternateProcess">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rPr>
              <a:t>Une SARL ne peut procéder à une émission publique de parts sociales ni emprunt obligataire. </a:t>
            </a:r>
          </a:p>
        </p:txBody>
      </p:sp>
      <p:sp>
        <p:nvSpPr>
          <p:cNvPr id="13" name="Organigramme : Alternative 12"/>
          <p:cNvSpPr/>
          <p:nvPr/>
        </p:nvSpPr>
        <p:spPr>
          <a:xfrm>
            <a:off x="3707904" y="5949280"/>
            <a:ext cx="4536504" cy="720080"/>
          </a:xfrm>
          <a:prstGeom prst="flowChartAlternateProcess">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rPr>
              <a:t>Les associés sont solidairement responsables, pendant 10 ans, de la valeur donnée aux apports en nature.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animBg="1"/>
      <p:bldP spid="11" grpId="0" animBg="1"/>
      <p:bldP spid="12"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normAutofit fontScale="70000" lnSpcReduction="20000"/>
          </a:bodyPr>
          <a:lstStyle/>
          <a:p>
            <a:pPr lvl="0"/>
            <a:r>
              <a:rPr lang="fr-FR" b="1" i="1" dirty="0" smtClean="0"/>
              <a:t>La Dénomination :</a:t>
            </a:r>
          </a:p>
          <a:p>
            <a:pPr lvl="0"/>
            <a:endParaRPr lang="fr-FR" dirty="0" smtClean="0"/>
          </a:p>
          <a:p>
            <a:pPr>
              <a:buNone/>
            </a:pPr>
            <a:r>
              <a:rPr lang="fr-FR" dirty="0" smtClean="0"/>
              <a:t>La dénomination de l'entreprise représente le premier contact entre celle-ci, et sa clientèle; la dénomination doit être:</a:t>
            </a:r>
          </a:p>
          <a:p>
            <a:pPr>
              <a:buNone/>
            </a:pPr>
            <a:r>
              <a:rPr lang="fr-FR" dirty="0" smtClean="0"/>
              <a:t> </a:t>
            </a:r>
          </a:p>
          <a:p>
            <a:pPr>
              <a:buNone/>
            </a:pPr>
            <a:r>
              <a:rPr lang="fr-FR" dirty="0" smtClean="0"/>
              <a:t> 		-Unique</a:t>
            </a:r>
          </a:p>
          <a:p>
            <a:pPr>
              <a:buNone/>
            </a:pPr>
            <a:r>
              <a:rPr lang="fr-FR" dirty="0" smtClean="0"/>
              <a:t> 		-Simple à retenir</a:t>
            </a:r>
          </a:p>
          <a:p>
            <a:pPr>
              <a:buNone/>
            </a:pPr>
            <a:r>
              <a:rPr lang="fr-FR" dirty="0" smtClean="0"/>
              <a:t> 		-Suggestive de l'activité de l'entreprise</a:t>
            </a:r>
          </a:p>
          <a:p>
            <a:pPr>
              <a:buNone/>
            </a:pPr>
            <a:r>
              <a:rPr lang="fr-FR" dirty="0" smtClean="0"/>
              <a:t> </a:t>
            </a:r>
          </a:p>
          <a:p>
            <a:pPr>
              <a:buNone/>
            </a:pPr>
            <a:r>
              <a:rPr lang="fr-FR" dirty="0" smtClean="0"/>
              <a:t>Après obtention du certificat négatif, le nom ou, la dénomination commerciale ou l'enseigne doit être inscrite au registre du commerce dans un délai d'une année (ART 75 / loi 15-95 code du commerce).</a:t>
            </a:r>
          </a:p>
          <a:p>
            <a:endParaRPr lang="fr-FR" dirty="0"/>
          </a:p>
        </p:txBody>
      </p:sp>
      <p:sp>
        <p:nvSpPr>
          <p:cNvPr id="3" name="Titre 2"/>
          <p:cNvSpPr>
            <a:spLocks noGrp="1"/>
          </p:cNvSpPr>
          <p:nvPr>
            <p:ph type="title"/>
          </p:nvPr>
        </p:nvSpPr>
        <p:spPr/>
        <p:txBody>
          <a:bodyPr/>
          <a:lstStyle/>
          <a:p>
            <a:r>
              <a:rPr lang="fr-FR" dirty="0" smtClean="0"/>
              <a:t>La Phase Administrative</a:t>
            </a:r>
            <a:endParaRPr lang="fr-F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normAutofit fontScale="77500" lnSpcReduction="20000"/>
          </a:bodyPr>
          <a:lstStyle/>
          <a:p>
            <a:pPr lvl="0"/>
            <a:r>
              <a:rPr lang="fr-FR" b="1" i="1" dirty="0" smtClean="0"/>
              <a:t>Le Certificat Négatif :</a:t>
            </a:r>
          </a:p>
          <a:p>
            <a:pPr lvl="0">
              <a:buNone/>
            </a:pPr>
            <a:endParaRPr lang="fr-FR" dirty="0" smtClean="0"/>
          </a:p>
          <a:p>
            <a:pPr>
              <a:buNone/>
            </a:pPr>
            <a:r>
              <a:rPr lang="fr-FR" dirty="0" smtClean="0"/>
              <a:t>-Attestation fournie sur place au CRI. </a:t>
            </a:r>
          </a:p>
          <a:p>
            <a:pPr>
              <a:buNone/>
            </a:pPr>
            <a:r>
              <a:rPr lang="fr-FR" dirty="0" smtClean="0"/>
              <a:t>-Document par lequel le service central au registre du commerce, atteste qu'aucune autre entreprise, au Maroc, ne porte le même nom que celui choisi par le demandeur.</a:t>
            </a:r>
          </a:p>
          <a:p>
            <a:pPr>
              <a:buNone/>
            </a:pPr>
            <a:r>
              <a:rPr lang="fr-FR" dirty="0" smtClean="0"/>
              <a:t>-Aucun document n'est demandé pour cette recherche de nom.</a:t>
            </a:r>
          </a:p>
          <a:p>
            <a:pPr>
              <a:buNone/>
            </a:pPr>
            <a:r>
              <a:rPr lang="fr-FR" dirty="0" smtClean="0"/>
              <a:t>-Pour gagner du temps, il est recommandé de proposer Cinq noms; de cette manière on a plus de chance d'avoir une réponse affirmative au moins pour un des Cinq noms.</a:t>
            </a:r>
          </a:p>
          <a:p>
            <a:pPr>
              <a:buNone/>
            </a:pPr>
            <a:r>
              <a:rPr lang="fr-FR" dirty="0" smtClean="0"/>
              <a:t>-Dans la majorité des cas, le nom demandé existe déjà.  Pour cela, il faut proposer un nom original et peu commun.  </a:t>
            </a:r>
          </a:p>
          <a:p>
            <a:endParaRPr lang="fr-FR" dirty="0"/>
          </a:p>
        </p:txBody>
      </p:sp>
      <p:sp>
        <p:nvSpPr>
          <p:cNvPr id="3" name="Titre 2"/>
          <p:cNvSpPr>
            <a:spLocks noGrp="1"/>
          </p:cNvSpPr>
          <p:nvPr>
            <p:ph type="title"/>
          </p:nvPr>
        </p:nvSpPr>
        <p:spPr/>
        <p:txBody>
          <a:bodyPr/>
          <a:lstStyle/>
          <a:p>
            <a:endParaRPr lang="fr-F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179512" y="1499616"/>
            <a:ext cx="8507288" cy="5097736"/>
          </a:xfrm>
        </p:spPr>
        <p:txBody>
          <a:bodyPr>
            <a:normAutofit lnSpcReduction="10000"/>
          </a:bodyPr>
          <a:lstStyle/>
          <a:p>
            <a:r>
              <a:rPr lang="fr-FR" b="1" dirty="0" smtClean="0"/>
              <a:t>Introduction :</a:t>
            </a:r>
          </a:p>
          <a:p>
            <a:endParaRPr lang="fr-FR" b="1" dirty="0" smtClean="0"/>
          </a:p>
          <a:p>
            <a:r>
              <a:rPr lang="fr-FR" sz="2800" b="1" i="1" u="sng" dirty="0" smtClean="0"/>
              <a:t>Partie 1 : Présentation &amp; généralité de constitution</a:t>
            </a:r>
          </a:p>
          <a:p>
            <a:pPr lvl="1"/>
            <a:r>
              <a:rPr lang="fr-FR" sz="2400" b="1" dirty="0" smtClean="0"/>
              <a:t>Chapitre I : la constitution des sociétés </a:t>
            </a:r>
          </a:p>
          <a:p>
            <a:pPr lvl="1"/>
            <a:r>
              <a:rPr lang="fr-FR" sz="2400" b="1" dirty="0" smtClean="0"/>
              <a:t>Chapitre II : ÉTAPES DE LA constitution</a:t>
            </a:r>
          </a:p>
          <a:p>
            <a:pPr lvl="1"/>
            <a:endParaRPr lang="fr-FR" sz="2400" b="1" dirty="0" smtClean="0"/>
          </a:p>
          <a:p>
            <a:pPr marL="342900" lvl="1" indent="-342900">
              <a:buClr>
                <a:schemeClr val="tx2"/>
              </a:buClr>
              <a:buSzPct val="70000"/>
            </a:pPr>
            <a:r>
              <a:rPr lang="fr-FR" b="1" i="1" u="sng" dirty="0" smtClean="0"/>
              <a:t>Partie 2 : Phase de Réalisation de Projet</a:t>
            </a:r>
          </a:p>
          <a:p>
            <a:pPr marL="742950" lvl="2" indent="-342900">
              <a:buClr>
                <a:schemeClr val="tx2"/>
              </a:buClr>
              <a:buSzPct val="70000"/>
            </a:pPr>
            <a:r>
              <a:rPr lang="fr-FR" b="1" dirty="0" smtClean="0"/>
              <a:t>Chapitre I : Démarche et formalité </a:t>
            </a:r>
          </a:p>
          <a:p>
            <a:pPr marL="742950" lvl="2" indent="-342900">
              <a:buClr>
                <a:schemeClr val="tx2"/>
              </a:buClr>
              <a:buSzPct val="70000"/>
            </a:pPr>
            <a:r>
              <a:rPr lang="fr-FR" b="1" dirty="0" smtClean="0"/>
              <a:t>Chapitre II : Etude de cas « SARL »</a:t>
            </a:r>
          </a:p>
          <a:p>
            <a:pPr marL="742950" lvl="2" indent="-342900">
              <a:buClr>
                <a:schemeClr val="tx2"/>
              </a:buClr>
              <a:buSzPct val="70000"/>
              <a:buNone/>
            </a:pPr>
            <a:endParaRPr lang="fr-FR" b="1" dirty="0" smtClean="0"/>
          </a:p>
          <a:p>
            <a:pPr marL="342900" lvl="2" indent="-342900">
              <a:buClr>
                <a:schemeClr val="tx2"/>
              </a:buClr>
              <a:buSzPct val="70000"/>
            </a:pPr>
            <a:r>
              <a:rPr lang="fr-FR" sz="3200" b="1" dirty="0" smtClean="0"/>
              <a:t>Conclusion</a:t>
            </a:r>
          </a:p>
          <a:p>
            <a:pPr marL="742950" lvl="2" indent="-342900">
              <a:buClr>
                <a:schemeClr val="tx2"/>
              </a:buClr>
              <a:buSzPct val="70000"/>
            </a:pPr>
            <a:endParaRPr lang="fr-FR" b="1" i="1" u="sng" dirty="0" smtClean="0"/>
          </a:p>
          <a:p>
            <a:pPr marL="742950" lvl="2" indent="-342900">
              <a:buClr>
                <a:schemeClr val="tx2"/>
              </a:buClr>
              <a:buSzPct val="70000"/>
            </a:pPr>
            <a:endParaRPr lang="fr-FR" b="1" i="1" u="sng" dirty="0" smtClean="0"/>
          </a:p>
          <a:p>
            <a:pPr lvl="1">
              <a:buNone/>
            </a:pPr>
            <a:endParaRPr lang="fr-FR" sz="2400" b="1" dirty="0" smtClean="0"/>
          </a:p>
        </p:txBody>
      </p:sp>
      <p:sp>
        <p:nvSpPr>
          <p:cNvPr id="3" name="Titre 2"/>
          <p:cNvSpPr>
            <a:spLocks noGrp="1"/>
          </p:cNvSpPr>
          <p:nvPr>
            <p:ph type="title"/>
          </p:nvPr>
        </p:nvSpPr>
        <p:spPr/>
        <p:txBody>
          <a:bodyPr/>
          <a:lstStyle/>
          <a:p>
            <a:pPr algn="ctr"/>
            <a:r>
              <a:rPr lang="fr-FR" dirty="0" smtClean="0"/>
              <a:t>SOMMAIRE</a:t>
            </a:r>
            <a:endParaRPr lang="fr-F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normAutofit lnSpcReduction="10000"/>
          </a:bodyPr>
          <a:lstStyle/>
          <a:p>
            <a:pPr lvl="0"/>
            <a:r>
              <a:rPr lang="fr-FR" b="1" i="1" dirty="0" smtClean="0"/>
              <a:t>Blocage du Montant :</a:t>
            </a:r>
          </a:p>
          <a:p>
            <a:pPr lvl="0">
              <a:buNone/>
            </a:pPr>
            <a:endParaRPr lang="fr-FR" dirty="0" smtClean="0"/>
          </a:p>
          <a:p>
            <a:pPr>
              <a:buNone/>
            </a:pPr>
            <a:r>
              <a:rPr lang="fr-FR" dirty="0" smtClean="0"/>
              <a:t>Le dépôt doit être effectué dans un délai de 8 jours à compter de la réception des fonds par la société.	</a:t>
            </a:r>
            <a:br>
              <a:rPr lang="fr-FR" dirty="0" smtClean="0"/>
            </a:br>
            <a:r>
              <a:rPr lang="fr-FR" dirty="0" smtClean="0"/>
              <a:t>Une attestation de blocage de capital libéré doit être délivrée par la banque.</a:t>
            </a:r>
          </a:p>
          <a:p>
            <a:pPr>
              <a:buNone/>
            </a:pPr>
            <a:r>
              <a:rPr lang="fr-FR" dirty="0" smtClean="0"/>
              <a:t>Pièces justificatives: Toutes les pièces sauf les bulletins de souscription.</a:t>
            </a:r>
          </a:p>
          <a:p>
            <a:endParaRPr lang="fr-FR" dirty="0"/>
          </a:p>
        </p:txBody>
      </p:sp>
      <p:sp>
        <p:nvSpPr>
          <p:cNvPr id="3" name="Titre 2"/>
          <p:cNvSpPr>
            <a:spLocks noGrp="1"/>
          </p:cNvSpPr>
          <p:nvPr>
            <p:ph type="title"/>
          </p:nvPr>
        </p:nvSpPr>
        <p:spPr/>
        <p:txBody>
          <a:bodyPr/>
          <a:lstStyle/>
          <a:p>
            <a:endParaRPr lang="fr-F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57200" y="1499616"/>
            <a:ext cx="8229600" cy="5169744"/>
          </a:xfrm>
        </p:spPr>
        <p:txBody>
          <a:bodyPr>
            <a:normAutofit fontScale="92500" lnSpcReduction="10000"/>
          </a:bodyPr>
          <a:lstStyle/>
          <a:p>
            <a:pPr lvl="0"/>
            <a:r>
              <a:rPr lang="fr-FR" b="1" i="1" dirty="0" smtClean="0"/>
              <a:t>Publication au Journal :</a:t>
            </a:r>
          </a:p>
          <a:p>
            <a:pPr lvl="0"/>
            <a:endParaRPr lang="fr-FR" dirty="0" smtClean="0"/>
          </a:p>
          <a:p>
            <a:pPr>
              <a:buNone/>
            </a:pPr>
            <a:r>
              <a:rPr lang="fr-FR" dirty="0" smtClean="0"/>
              <a:t>Publication dans un Journal d'annonces légales et au Bulletin officiel avant immatriculation au RC Les frais sont variables.</a:t>
            </a:r>
          </a:p>
          <a:p>
            <a:pPr>
              <a:buNone/>
            </a:pPr>
            <a:endParaRPr lang="fr-FR" dirty="0" smtClean="0"/>
          </a:p>
          <a:p>
            <a:pPr lvl="0"/>
            <a:r>
              <a:rPr lang="fr-FR" b="1" i="1" dirty="0" smtClean="0"/>
              <a:t>Immatriculation au Registre de Commerce :</a:t>
            </a:r>
          </a:p>
          <a:p>
            <a:pPr lvl="0">
              <a:buNone/>
            </a:pPr>
            <a:endParaRPr lang="fr-FR" dirty="0" smtClean="0"/>
          </a:p>
          <a:p>
            <a:pPr lvl="0">
              <a:buNone/>
            </a:pPr>
            <a:r>
              <a:rPr lang="fr-FR" dirty="0" smtClean="0"/>
              <a:t>Administration concernée: Tribunal de Commerce représenté au sein du Centre Régional d'Investissement. Frais: 350 </a:t>
            </a:r>
            <a:r>
              <a:rPr lang="fr-FR" dirty="0" err="1" smtClean="0"/>
              <a:t>Dh</a:t>
            </a:r>
            <a:endParaRPr lang="fr-FR" dirty="0" smtClean="0"/>
          </a:p>
          <a:p>
            <a:pPr>
              <a:buNone/>
            </a:pPr>
            <a:endParaRPr lang="fr-FR" dirty="0" smtClean="0"/>
          </a:p>
          <a:p>
            <a:endParaRPr lang="fr-FR" dirty="0"/>
          </a:p>
        </p:txBody>
      </p:sp>
      <p:sp>
        <p:nvSpPr>
          <p:cNvPr id="3" name="Titre 2"/>
          <p:cNvSpPr>
            <a:spLocks noGrp="1"/>
          </p:cNvSpPr>
          <p:nvPr>
            <p:ph type="title"/>
          </p:nvPr>
        </p:nvSpPr>
        <p:spPr/>
        <p:txBody>
          <a:bodyPr/>
          <a:lstStyle/>
          <a:p>
            <a:endParaRPr lang="fr-F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251520" y="836712"/>
            <a:ext cx="8435280" cy="5760640"/>
          </a:xfrm>
        </p:spPr>
        <p:txBody>
          <a:bodyPr>
            <a:normAutofit fontScale="62500" lnSpcReduction="20000"/>
          </a:bodyPr>
          <a:lstStyle/>
          <a:p>
            <a:pPr lvl="0"/>
            <a:r>
              <a:rPr lang="fr-FR" dirty="0" smtClean="0"/>
              <a:t>-</a:t>
            </a:r>
            <a:r>
              <a:rPr lang="fr-FR" b="1" i="1" dirty="0" smtClean="0"/>
              <a:t>Pièces à Fournir :</a:t>
            </a:r>
          </a:p>
          <a:p>
            <a:pPr lvl="0">
              <a:buNone/>
            </a:pPr>
            <a:endParaRPr lang="fr-FR" dirty="0" smtClean="0"/>
          </a:p>
          <a:p>
            <a:pPr>
              <a:buNone/>
            </a:pPr>
            <a:r>
              <a:rPr lang="fr-FR" dirty="0" smtClean="0"/>
              <a:t>-Acte de propriété, contrat de bail enregistrés ou attestation de domiciliation auprès d’une personne morale (4 exemplaires dont 1 originale et 3 copies certifiées conformes); </a:t>
            </a:r>
          </a:p>
          <a:p>
            <a:pPr>
              <a:buNone/>
            </a:pPr>
            <a:endParaRPr lang="fr-FR" dirty="0" smtClean="0"/>
          </a:p>
          <a:p>
            <a:pPr>
              <a:buNone/>
            </a:pPr>
            <a:r>
              <a:rPr lang="fr-FR" dirty="0" smtClean="0"/>
              <a:t>-Statuts signés par les associés, légalisés et enregistrés (*) (5 exemplaires dont 2 originaux et 3 copies certifiées conformes); </a:t>
            </a:r>
          </a:p>
          <a:p>
            <a:pPr>
              <a:buNone/>
            </a:pPr>
            <a:endParaRPr lang="fr-FR" dirty="0" smtClean="0"/>
          </a:p>
          <a:p>
            <a:pPr>
              <a:buNone/>
            </a:pPr>
            <a:r>
              <a:rPr lang="fr-FR" dirty="0" smtClean="0"/>
              <a:t>-Si le gérant n’est pas nommé dans les statuts, P.V de l’Assemblée Générale Ordinaire enregistré (*) (5 exemplaires dont 2 originaux et 3 copies certifiées conformes); </a:t>
            </a:r>
          </a:p>
          <a:p>
            <a:pPr>
              <a:buNone/>
            </a:pPr>
            <a:endParaRPr lang="fr-FR" dirty="0" smtClean="0"/>
          </a:p>
          <a:p>
            <a:pPr>
              <a:buNone/>
            </a:pPr>
            <a:r>
              <a:rPr lang="fr-FR" dirty="0" smtClean="0"/>
              <a:t>-Pièce d'identité du gérant; </a:t>
            </a:r>
          </a:p>
          <a:p>
            <a:pPr>
              <a:buNone/>
            </a:pPr>
            <a:endParaRPr lang="fr-FR" dirty="0" smtClean="0"/>
          </a:p>
          <a:p>
            <a:pPr>
              <a:buNone/>
            </a:pPr>
            <a:r>
              <a:rPr lang="fr-FR" dirty="0" smtClean="0"/>
              <a:t>-Attestation de blocage de 10000 DH minimum (3 exemplaires dont 1 originale et 2 copies certifiées conformes); </a:t>
            </a:r>
          </a:p>
          <a:p>
            <a:pPr>
              <a:buNone/>
            </a:pPr>
            <a:endParaRPr lang="fr-FR" dirty="0" smtClean="0"/>
          </a:p>
          <a:p>
            <a:pPr>
              <a:buNone/>
            </a:pPr>
            <a:r>
              <a:rPr lang="fr-FR" dirty="0" smtClean="0"/>
              <a:t>-Rapport du commissaire aux apports (le cas échéant) (2 exemplaires dont 1 originale et 1 copie certifiée conformes); </a:t>
            </a:r>
          </a:p>
          <a:p>
            <a:pPr>
              <a:buNone/>
            </a:pPr>
            <a:endParaRPr lang="fr-FR"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395536" y="1700808"/>
            <a:ext cx="8496944" cy="4968552"/>
          </a:xfrm>
        </p:spPr>
        <p:txBody>
          <a:bodyPr>
            <a:normAutofit fontScale="70000" lnSpcReduction="20000"/>
          </a:bodyPr>
          <a:lstStyle/>
          <a:p>
            <a:pPr>
              <a:buNone/>
            </a:pPr>
            <a:r>
              <a:rPr lang="fr-FR" dirty="0" smtClean="0"/>
              <a:t>-Photocopie de la CIN du gérant (pour les étrangers résidents une photocopie de la carte d’immatriculation et pour les étrangers non résidents une photocopie du passeport) (5 copies certifiées conformes); </a:t>
            </a:r>
          </a:p>
          <a:p>
            <a:pPr>
              <a:buNone/>
            </a:pPr>
            <a:endParaRPr lang="fr-FR" dirty="0" smtClean="0"/>
          </a:p>
          <a:p>
            <a:pPr>
              <a:buNone/>
            </a:pPr>
            <a:r>
              <a:rPr lang="fr-FR" dirty="0" smtClean="0"/>
              <a:t>-Déclaration de conformité (2 exemplaires originaux); </a:t>
            </a:r>
          </a:p>
          <a:p>
            <a:pPr>
              <a:buNone/>
            </a:pPr>
            <a:endParaRPr lang="fr-FR" dirty="0" smtClean="0"/>
          </a:p>
          <a:p>
            <a:pPr>
              <a:buNone/>
            </a:pPr>
            <a:r>
              <a:rPr lang="fr-FR" dirty="0" smtClean="0"/>
              <a:t>-Annonce au Journal d’Annonces Légales (1 exemplaire à déposer auprès du tribunal après constitution de la société); </a:t>
            </a:r>
          </a:p>
          <a:p>
            <a:pPr>
              <a:buNone/>
            </a:pPr>
            <a:endParaRPr lang="fr-FR" dirty="0" smtClean="0"/>
          </a:p>
          <a:p>
            <a:pPr>
              <a:buNone/>
            </a:pPr>
            <a:r>
              <a:rPr lang="fr-FR" dirty="0" smtClean="0"/>
              <a:t>-Demande d’insertion de l’avis de la constitution de la société au Bulletin Officiel (en arabe), après constitution de la société au CRI; </a:t>
            </a:r>
          </a:p>
          <a:p>
            <a:pPr>
              <a:buNone/>
            </a:pPr>
            <a:endParaRPr lang="fr-FR" dirty="0" smtClean="0"/>
          </a:p>
          <a:p>
            <a:pPr>
              <a:buNone/>
            </a:pPr>
            <a:r>
              <a:rPr lang="fr-FR" dirty="0" smtClean="0"/>
              <a:t>-Certificat négatif (3 exemplaires dont 1 original et 2 copies certifiées conformes); </a:t>
            </a:r>
          </a:p>
          <a:p>
            <a:endParaRPr lang="fr-FR" dirty="0" smtClean="0"/>
          </a:p>
          <a:p>
            <a:endParaRPr lang="fr-FR" dirty="0"/>
          </a:p>
        </p:txBody>
      </p:sp>
      <p:sp>
        <p:nvSpPr>
          <p:cNvPr id="3" name="Titre 2"/>
          <p:cNvSpPr>
            <a:spLocks noGrp="1"/>
          </p:cNvSpPr>
          <p:nvPr>
            <p:ph type="title"/>
          </p:nvPr>
        </p:nvSpPr>
        <p:spPr/>
        <p:txBody>
          <a:bodyPr/>
          <a:lstStyle/>
          <a:p>
            <a:endParaRPr lang="fr-F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normAutofit fontScale="77500" lnSpcReduction="20000"/>
          </a:bodyPr>
          <a:lstStyle/>
          <a:p>
            <a:r>
              <a:rPr lang="fr-FR" dirty="0" smtClean="0"/>
              <a:t>Avant que vous n’appliquiez cette méthode à votre propre cas, nous souhaitons insister sur les facteurs clés de succès d'un projet de création d'entreprise et notamment :</a:t>
            </a:r>
          </a:p>
          <a:p>
            <a:pPr>
              <a:buNone/>
            </a:pPr>
            <a:r>
              <a:rPr lang="fr-FR" dirty="0" smtClean="0"/>
              <a:t>	-	le professionnalisme du créateur,</a:t>
            </a:r>
          </a:p>
          <a:p>
            <a:pPr>
              <a:buNone/>
            </a:pPr>
            <a:r>
              <a:rPr lang="fr-FR" dirty="0" smtClean="0"/>
              <a:t>	-	la solidité de sa personnalité,</a:t>
            </a:r>
          </a:p>
          <a:p>
            <a:pPr>
              <a:buNone/>
            </a:pPr>
            <a:r>
              <a:rPr lang="fr-FR" dirty="0" smtClean="0"/>
              <a:t>	-	une compétence en gestion suffisante,</a:t>
            </a:r>
          </a:p>
          <a:p>
            <a:pPr>
              <a:buNone/>
            </a:pPr>
            <a:r>
              <a:rPr lang="fr-FR" dirty="0" smtClean="0"/>
              <a:t>	-	des prévisions de chiffre d'affaires réalistes et des moyens adaptés pour réaliser ces prévisions,</a:t>
            </a:r>
          </a:p>
          <a:p>
            <a:pPr>
              <a:buNone/>
            </a:pPr>
            <a:r>
              <a:rPr lang="fr-FR" dirty="0" smtClean="0"/>
              <a:t>	-	des investissements en matériel et en personnel raisonnables et flexibles n'imposant pas une " masse critique " trop importante et difficile à atteindre,</a:t>
            </a:r>
          </a:p>
          <a:p>
            <a:pPr>
              <a:buNone/>
            </a:pPr>
            <a:r>
              <a:rPr lang="fr-FR" dirty="0" smtClean="0"/>
              <a:t>	-	un plan de financement équilibré, avec des fonds propres suffisants</a:t>
            </a:r>
          </a:p>
          <a:p>
            <a:endParaRPr lang="fr-FR" dirty="0"/>
          </a:p>
        </p:txBody>
      </p:sp>
      <p:sp>
        <p:nvSpPr>
          <p:cNvPr id="3" name="Titre 2"/>
          <p:cNvSpPr>
            <a:spLocks noGrp="1"/>
          </p:cNvSpPr>
          <p:nvPr>
            <p:ph type="title"/>
          </p:nvPr>
        </p:nvSpPr>
        <p:spPr/>
        <p:txBody>
          <a:bodyPr>
            <a:normAutofit/>
          </a:bodyPr>
          <a:lstStyle/>
          <a:p>
            <a:pPr algn="ctr"/>
            <a:r>
              <a:rPr lang="fr-FR" b="1" dirty="0" smtClean="0"/>
              <a:t>Conclusion</a:t>
            </a:r>
            <a:endParaRPr lang="fr-FR"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71400"/>
            <a:ext cx="8229600" cy="1643050"/>
          </a:xfrm>
          <a:ln>
            <a:noFill/>
          </a:ln>
        </p:spPr>
        <p:txBody>
          <a:bodyPr/>
          <a:lstStyle/>
          <a:p>
            <a:pPr algn="ctr"/>
            <a:r>
              <a:rPr lang="fr-FR" dirty="0" smtClean="0">
                <a:effectLst>
                  <a:glow rad="228600">
                    <a:schemeClr val="accent2">
                      <a:satMod val="175000"/>
                      <a:alpha val="40000"/>
                    </a:schemeClr>
                  </a:glow>
                  <a:innerShdw blurRad="63500" dist="50800" dir="13500000">
                    <a:prstClr val="black">
                      <a:alpha val="50000"/>
                    </a:prstClr>
                  </a:innerShdw>
                  <a:reflection blurRad="12700" stA="48000" endA="300" endPos="55000" dir="5400000" sy="-90000" algn="bl" rotWithShape="0"/>
                </a:effectLst>
              </a:rPr>
              <a:t>Merci pour votre attention</a:t>
            </a:r>
            <a:endParaRPr lang="fr-FR" dirty="0">
              <a:effectLst>
                <a:glow rad="228600">
                  <a:schemeClr val="accent2">
                    <a:satMod val="175000"/>
                    <a:alpha val="40000"/>
                  </a:schemeClr>
                </a:glow>
                <a:innerShdw blurRad="63500" dist="50800" dir="13500000">
                  <a:prstClr val="black">
                    <a:alpha val="50000"/>
                  </a:prstClr>
                </a:innerShdw>
                <a:reflection blurRad="12700" stA="48000" endA="300" endPos="55000" dir="5400000" sy="-9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grpId="0" nodeType="clickEffect">
                                  <p:stCondLst>
                                    <p:cond delay="0"/>
                                  </p:stCondLst>
                                  <p:childTnLst>
                                    <p:animMotion origin="layout" path="M -0.05243 0.03769 L 0.07361 0.42599 " pathEditMode="relative" rAng="0" ptsTypes="AA">
                                      <p:cBhvr>
                                        <p:cTn id="6" dur="2000" fill="hold"/>
                                        <p:tgtEl>
                                          <p:spTgt spid="2"/>
                                        </p:tgtEl>
                                        <p:attrNameLst>
                                          <p:attrName>ppt_x</p:attrName>
                                          <p:attrName>ppt_y</p:attrName>
                                        </p:attrNameLst>
                                      </p:cBhvr>
                                      <p:rCtr x="63" y="1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57200" y="1499616"/>
            <a:ext cx="8229600" cy="5169744"/>
          </a:xfrm>
        </p:spPr>
        <p:txBody>
          <a:bodyPr>
            <a:normAutofit fontScale="92500" lnSpcReduction="10000"/>
          </a:bodyPr>
          <a:lstStyle/>
          <a:p>
            <a:pPr>
              <a:buNone/>
            </a:pPr>
            <a:r>
              <a:rPr lang="fr-FR" dirty="0" smtClean="0"/>
              <a:t>		La création d’entreprise est certainement l’une des dernières aventures du 21ème siècle que l’on puisse tenter .Qui n’à pas rêver dans sa vie d’être son propre patron ?</a:t>
            </a:r>
          </a:p>
          <a:p>
            <a:pPr>
              <a:buNone/>
            </a:pPr>
            <a:r>
              <a:rPr lang="fr-FR" dirty="0" smtClean="0"/>
              <a:t>		L’histoire est pleine d’exemples d’entrepreneurs qui ont réussis dans leurs affaires alors qu’ils sont partis de zéro .Cette aventure est capable de procurer  a ceux qui la vivent des plaisirs incomparables, car le goût d’entreprendre, le désir d’indépendance, et la volonté de maîtriser son propre avenir y trouverons presque toujours leur épanouissements.</a:t>
            </a:r>
          </a:p>
          <a:p>
            <a:endParaRPr lang="fr-FR" dirty="0"/>
          </a:p>
        </p:txBody>
      </p:sp>
      <p:sp>
        <p:nvSpPr>
          <p:cNvPr id="3" name="Titre 2"/>
          <p:cNvSpPr>
            <a:spLocks noGrp="1"/>
          </p:cNvSpPr>
          <p:nvPr>
            <p:ph type="title"/>
          </p:nvPr>
        </p:nvSpPr>
        <p:spPr/>
        <p:txBody>
          <a:bodyPr>
            <a:normAutofit/>
          </a:bodyPr>
          <a:lstStyle/>
          <a:p>
            <a:pPr algn="ctr"/>
            <a:r>
              <a:rPr lang="fr-FR" b="1" dirty="0" smtClean="0"/>
              <a:t>Introduction</a:t>
            </a:r>
            <a:endParaRPr lang="fr-F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467544" y="1700808"/>
            <a:ext cx="8229600" cy="3960440"/>
          </a:xfrm>
        </p:spPr>
        <p:txBody>
          <a:bodyPr>
            <a:normAutofit/>
          </a:bodyPr>
          <a:lstStyle/>
          <a:p>
            <a:pPr algn="ctr"/>
            <a:r>
              <a:rPr lang="fr-FR" dirty="0" smtClean="0">
                <a:solidFill>
                  <a:schemeClr val="accent1">
                    <a:lumMod val="40000"/>
                    <a:lumOff val="60000"/>
                  </a:schemeClr>
                </a:solidFill>
                <a:latin typeface="Berlin Sans FB" pitchFamily="34" charset="0"/>
              </a:rPr>
              <a:t>Partie 1 : </a:t>
            </a:r>
            <a:br>
              <a:rPr lang="fr-FR" dirty="0" smtClean="0">
                <a:solidFill>
                  <a:schemeClr val="accent1">
                    <a:lumMod val="40000"/>
                    <a:lumOff val="60000"/>
                  </a:schemeClr>
                </a:solidFill>
                <a:latin typeface="Berlin Sans FB" pitchFamily="34" charset="0"/>
              </a:rPr>
            </a:br>
            <a:r>
              <a:rPr lang="fr-FR" dirty="0" smtClean="0">
                <a:solidFill>
                  <a:schemeClr val="accent1">
                    <a:lumMod val="40000"/>
                    <a:lumOff val="60000"/>
                  </a:schemeClr>
                </a:solidFill>
                <a:latin typeface="Berlin Sans FB" pitchFamily="34" charset="0"/>
              </a:rPr>
              <a:t>Présentation &amp; généralité de constitution</a:t>
            </a:r>
            <a:endParaRPr lang="fr-FR" dirty="0">
              <a:solidFill>
                <a:schemeClr val="accent1">
                  <a:lumMod val="40000"/>
                  <a:lumOff val="60000"/>
                </a:schemeClr>
              </a:solidFill>
              <a:latin typeface="Berlin Sans FB"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79512" y="152400"/>
            <a:ext cx="8507288" cy="1143000"/>
          </a:xfrm>
        </p:spPr>
        <p:txBody>
          <a:bodyPr>
            <a:noAutofit/>
          </a:bodyPr>
          <a:lstStyle/>
          <a:p>
            <a:r>
              <a:rPr lang="fr-FR" sz="3600" b="1" dirty="0" smtClean="0"/>
              <a:t>Chapitre I : Présentation des  Sociétés</a:t>
            </a:r>
            <a:br>
              <a:rPr lang="fr-FR" sz="3600" b="1" dirty="0" smtClean="0"/>
            </a:br>
            <a:r>
              <a:rPr lang="fr-FR" sz="3600" b="1" dirty="0" smtClean="0"/>
              <a:t>                                au Maroc</a:t>
            </a:r>
            <a:endParaRPr lang="fr-FR" sz="3600" dirty="0"/>
          </a:p>
        </p:txBody>
      </p:sp>
      <p:sp>
        <p:nvSpPr>
          <p:cNvPr id="5" name="Rectangle 4"/>
          <p:cNvSpPr/>
          <p:nvPr/>
        </p:nvSpPr>
        <p:spPr>
          <a:xfrm>
            <a:off x="395536" y="2276872"/>
            <a:ext cx="8064896" cy="1368152"/>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a:solidFill>
                  <a:sysClr val="windowText" lastClr="000000"/>
                </a:solidFill>
              </a:rPr>
              <a:t>La société est un contrat par lequel deux ou plusieurs personnes mettent en commun leurs commun leurs biens ou leurs travail ou tous les deux à la fois, en vue de partager le bénéfice qui pourra résulter « D.O.C art. 982 »</a:t>
            </a:r>
          </a:p>
        </p:txBody>
      </p:sp>
      <p:sp>
        <p:nvSpPr>
          <p:cNvPr id="6" name="Rectangle 5"/>
          <p:cNvSpPr/>
          <p:nvPr/>
        </p:nvSpPr>
        <p:spPr>
          <a:xfrm>
            <a:off x="395536" y="4005064"/>
            <a:ext cx="8064896" cy="144016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a:solidFill>
                  <a:sysClr val="windowText" lastClr="000000"/>
                </a:solidFill>
              </a:rPr>
              <a:t>La société est un groupement de personnes juridiques qui à la responsabilité morale, et dont le but est essentiellement la recherche de bénéfices. Elle naît d’un contrat conclu entre les personnes dans les formes légales, et constate par un écrit, les statuts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Autofit/>
          </a:bodyPr>
          <a:lstStyle/>
          <a:p>
            <a:r>
              <a:rPr lang="fr-FR" sz="3600" dirty="0" smtClean="0"/>
              <a:t>Section I : Les conditions générales de</a:t>
            </a:r>
            <a:br>
              <a:rPr lang="fr-FR" sz="3600" dirty="0" smtClean="0"/>
            </a:br>
            <a:r>
              <a:rPr lang="fr-FR" sz="3600" dirty="0" smtClean="0"/>
              <a:t>                                                    validité</a:t>
            </a:r>
            <a:endParaRPr lang="fr-FR" sz="3600" dirty="0"/>
          </a:p>
        </p:txBody>
      </p:sp>
      <p:sp>
        <p:nvSpPr>
          <p:cNvPr id="6" name="Rogner un rectangle à un seul coin 5"/>
          <p:cNvSpPr/>
          <p:nvPr/>
        </p:nvSpPr>
        <p:spPr>
          <a:xfrm>
            <a:off x="251520" y="1844824"/>
            <a:ext cx="1800200" cy="936104"/>
          </a:xfrm>
          <a:prstGeom prst="snip1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accent6">
                    <a:lumMod val="75000"/>
                  </a:schemeClr>
                </a:solidFill>
              </a:rPr>
              <a:t>Le </a:t>
            </a:r>
            <a:r>
              <a:rPr lang="fr-FR" b="1" dirty="0" smtClean="0">
                <a:solidFill>
                  <a:schemeClr val="accent6">
                    <a:lumMod val="75000"/>
                  </a:schemeClr>
                </a:solidFill>
              </a:rPr>
              <a:t>consentement</a:t>
            </a:r>
            <a:endParaRPr lang="fr-FR" b="1" dirty="0">
              <a:solidFill>
                <a:schemeClr val="accent6">
                  <a:lumMod val="75000"/>
                </a:schemeClr>
              </a:solidFill>
            </a:endParaRPr>
          </a:p>
        </p:txBody>
      </p:sp>
      <p:sp>
        <p:nvSpPr>
          <p:cNvPr id="7" name="Rogner un rectangle à un seul coin 6"/>
          <p:cNvSpPr/>
          <p:nvPr/>
        </p:nvSpPr>
        <p:spPr>
          <a:xfrm>
            <a:off x="251520" y="3068960"/>
            <a:ext cx="1800200" cy="936104"/>
          </a:xfrm>
          <a:prstGeom prst="snip1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accent6">
                    <a:lumMod val="75000"/>
                  </a:schemeClr>
                </a:solidFill>
              </a:rPr>
              <a:t>La capacité</a:t>
            </a:r>
            <a:r>
              <a:rPr lang="fr-FR" b="1" i="1" dirty="0"/>
              <a:t> </a:t>
            </a:r>
            <a:endParaRPr lang="fr-FR" b="1" i="1" dirty="0">
              <a:solidFill>
                <a:sysClr val="windowText" lastClr="000000"/>
              </a:solidFill>
            </a:endParaRPr>
          </a:p>
        </p:txBody>
      </p:sp>
      <p:sp>
        <p:nvSpPr>
          <p:cNvPr id="8" name="Rogner un rectangle à un seul coin 7"/>
          <p:cNvSpPr/>
          <p:nvPr/>
        </p:nvSpPr>
        <p:spPr>
          <a:xfrm>
            <a:off x="251520" y="4221088"/>
            <a:ext cx="1800200" cy="936104"/>
          </a:xfrm>
          <a:prstGeom prst="snip1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accent6">
                    <a:lumMod val="75000"/>
                  </a:schemeClr>
                </a:solidFill>
              </a:rPr>
              <a:t>L’objet</a:t>
            </a:r>
          </a:p>
        </p:txBody>
      </p:sp>
      <p:sp>
        <p:nvSpPr>
          <p:cNvPr id="9" name="Rogner un rectangle à un seul coin 8"/>
          <p:cNvSpPr/>
          <p:nvPr/>
        </p:nvSpPr>
        <p:spPr>
          <a:xfrm>
            <a:off x="251520" y="5445224"/>
            <a:ext cx="1800200" cy="936104"/>
          </a:xfrm>
          <a:prstGeom prst="snip1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accent6">
                    <a:lumMod val="75000"/>
                  </a:schemeClr>
                </a:solidFill>
              </a:rPr>
              <a:t>La cause</a:t>
            </a:r>
            <a:r>
              <a:rPr lang="fr-FR" b="1" i="1" dirty="0"/>
              <a:t> </a:t>
            </a:r>
            <a:endParaRPr lang="fr-FR" b="1" i="1" dirty="0">
              <a:solidFill>
                <a:sysClr val="windowText" lastClr="000000"/>
              </a:solidFill>
            </a:endParaRPr>
          </a:p>
        </p:txBody>
      </p:sp>
      <p:sp>
        <p:nvSpPr>
          <p:cNvPr id="10" name="Parchemin horizontal 9"/>
          <p:cNvSpPr/>
          <p:nvPr/>
        </p:nvSpPr>
        <p:spPr>
          <a:xfrm>
            <a:off x="2555776" y="1700808"/>
            <a:ext cx="6264696" cy="1224136"/>
          </a:xfrm>
          <a:prstGeom prst="horizontalScroll">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Le consentement est le fait de donner son accord. Le </a:t>
            </a:r>
            <a:r>
              <a:rPr lang="fr-FR" dirty="0">
                <a:solidFill>
                  <a:schemeClr val="tx1"/>
                </a:solidFill>
              </a:rPr>
              <a:t>consentement de la partie qui s’oblige doit être libre et éclairé. Dans le cas contraire, il y a vice du consentement. Ces vices sont l’erreur, le dol ou la violence.</a:t>
            </a:r>
            <a:r>
              <a:rPr lang="fr-FR" dirty="0"/>
              <a:t>	</a:t>
            </a:r>
            <a:br>
              <a:rPr lang="fr-FR" dirty="0"/>
            </a:br>
            <a:endParaRPr lang="fr-FR" b="1" i="1" dirty="0">
              <a:solidFill>
                <a:sysClr val="windowText" lastClr="000000"/>
              </a:solidFill>
            </a:endParaRPr>
          </a:p>
        </p:txBody>
      </p:sp>
      <p:sp>
        <p:nvSpPr>
          <p:cNvPr id="11" name="Parchemin horizontal 10"/>
          <p:cNvSpPr/>
          <p:nvPr/>
        </p:nvSpPr>
        <p:spPr>
          <a:xfrm>
            <a:off x="2555776" y="2924944"/>
            <a:ext cx="6264696" cy="1224136"/>
          </a:xfrm>
          <a:prstGeom prst="horizontalScroll">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La partie contractante doit être capable, c’est-à-dire être titulaire de certains droits, et en mesure de les exercer. </a:t>
            </a:r>
            <a:r>
              <a:rPr lang="fr-FR" dirty="0" smtClean="0">
                <a:solidFill>
                  <a:schemeClr val="tx1"/>
                </a:solidFill>
              </a:rPr>
              <a:t>Si la personne est mineur doit être émancipé</a:t>
            </a:r>
            <a:endParaRPr lang="fr-FR" b="1" i="1" dirty="0">
              <a:solidFill>
                <a:schemeClr val="tx1"/>
              </a:solidFill>
            </a:endParaRPr>
          </a:p>
        </p:txBody>
      </p:sp>
      <p:sp>
        <p:nvSpPr>
          <p:cNvPr id="12" name="Parchemin horizontal 11"/>
          <p:cNvSpPr/>
          <p:nvPr/>
        </p:nvSpPr>
        <p:spPr>
          <a:xfrm>
            <a:off x="2555776" y="4077072"/>
            <a:ext cx="6264696" cy="1224136"/>
          </a:xfrm>
          <a:prstGeom prst="horizontalScroll">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L’objet du contrat permet de déterminer ce à quoi le débiteur s’est </a:t>
            </a:r>
            <a:r>
              <a:rPr lang="fr-FR" dirty="0" smtClean="0">
                <a:solidFill>
                  <a:schemeClr val="tx1"/>
                </a:solidFill>
              </a:rPr>
              <a:t>engagé. L’objet </a:t>
            </a:r>
            <a:r>
              <a:rPr lang="fr-FR" dirty="0">
                <a:solidFill>
                  <a:schemeClr val="tx1"/>
                </a:solidFill>
              </a:rPr>
              <a:t>doit exister, être déterminé et licite</a:t>
            </a:r>
            <a:endParaRPr lang="fr-FR" b="1" i="1" dirty="0">
              <a:solidFill>
                <a:schemeClr val="tx1"/>
              </a:solidFill>
            </a:endParaRPr>
          </a:p>
        </p:txBody>
      </p:sp>
      <p:sp>
        <p:nvSpPr>
          <p:cNvPr id="13" name="Parchemin horizontal 12"/>
          <p:cNvSpPr/>
          <p:nvPr/>
        </p:nvSpPr>
        <p:spPr>
          <a:xfrm>
            <a:off x="2555776" y="5229200"/>
            <a:ext cx="6264696" cy="1224136"/>
          </a:xfrm>
          <a:prstGeom prst="horizontalScroll">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La cause permet de déterminer pourquoi le débiteur s’est engagé. Elle doit exister et être licite</a:t>
            </a:r>
            <a:endParaRPr lang="fr-FR" b="1" i="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heckerboard(across)">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checkerboard(across)">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checkerboard(across)">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ppt_x"/>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5" presetClass="entr" presetSubtype="10"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checkerboard(across)">
                                      <p:cBhvr>
                                        <p:cTn id="4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457200" y="152400"/>
            <a:ext cx="8435280" cy="1143000"/>
          </a:xfrm>
        </p:spPr>
        <p:txBody>
          <a:bodyPr>
            <a:normAutofit fontScale="90000"/>
          </a:bodyPr>
          <a:lstStyle/>
          <a:p>
            <a:r>
              <a:rPr lang="fr-FR" sz="4000" dirty="0" smtClean="0"/>
              <a:t>Section II : Les conditions spécifiques  de</a:t>
            </a:r>
            <a:br>
              <a:rPr lang="fr-FR" sz="4000" dirty="0" smtClean="0"/>
            </a:br>
            <a:r>
              <a:rPr lang="fr-FR" sz="4000" dirty="0" smtClean="0"/>
              <a:t>                                                      validité </a:t>
            </a:r>
            <a:endParaRPr lang="fr-FR" dirty="0"/>
          </a:p>
        </p:txBody>
      </p:sp>
      <p:sp>
        <p:nvSpPr>
          <p:cNvPr id="4" name="Rogner un rectangle avec un coin du même côté 3"/>
          <p:cNvSpPr/>
          <p:nvPr/>
        </p:nvSpPr>
        <p:spPr>
          <a:xfrm>
            <a:off x="3347864" y="1484784"/>
            <a:ext cx="1800200" cy="1224136"/>
          </a:xfrm>
          <a:prstGeom prst="snip2Same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accent6">
                    <a:lumMod val="75000"/>
                  </a:schemeClr>
                </a:solidFill>
              </a:rPr>
              <a:t>L’apport </a:t>
            </a:r>
          </a:p>
        </p:txBody>
      </p:sp>
      <p:sp>
        <p:nvSpPr>
          <p:cNvPr id="5" name="Rogner un rectangle avec un coin du même côté 4"/>
          <p:cNvSpPr/>
          <p:nvPr/>
        </p:nvSpPr>
        <p:spPr>
          <a:xfrm>
            <a:off x="3347864" y="3140968"/>
            <a:ext cx="1800200" cy="1224136"/>
          </a:xfrm>
          <a:prstGeom prst="snip2Same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b="1" dirty="0">
                <a:solidFill>
                  <a:schemeClr val="accent6">
                    <a:lumMod val="75000"/>
                  </a:schemeClr>
                </a:solidFill>
              </a:rPr>
              <a:t>Recherche et partage </a:t>
            </a:r>
            <a:r>
              <a:rPr lang="fr-FR" b="1" dirty="0" smtClean="0">
                <a:solidFill>
                  <a:schemeClr val="accent6">
                    <a:lumMod val="75000"/>
                  </a:schemeClr>
                </a:solidFill>
              </a:rPr>
              <a:t>des bénéfices </a:t>
            </a:r>
            <a:r>
              <a:rPr lang="fr-FR" b="1" dirty="0">
                <a:solidFill>
                  <a:schemeClr val="accent6">
                    <a:lumMod val="75000"/>
                  </a:schemeClr>
                </a:solidFill>
              </a:rPr>
              <a:t>&amp; pertes</a:t>
            </a:r>
          </a:p>
        </p:txBody>
      </p:sp>
      <p:sp>
        <p:nvSpPr>
          <p:cNvPr id="6" name="Rogner un rectangle avec un coin du même côté 5"/>
          <p:cNvSpPr/>
          <p:nvPr/>
        </p:nvSpPr>
        <p:spPr>
          <a:xfrm>
            <a:off x="3419872" y="4941168"/>
            <a:ext cx="1800200" cy="1224136"/>
          </a:xfrm>
          <a:prstGeom prst="snip2Same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solidFill>
                  <a:schemeClr val="accent6">
                    <a:lumMod val="75000"/>
                  </a:schemeClr>
                </a:solidFill>
              </a:rPr>
              <a:t>L’affectio-societatis</a:t>
            </a:r>
          </a:p>
        </p:txBody>
      </p:sp>
      <p:sp>
        <p:nvSpPr>
          <p:cNvPr id="7" name="Rectangle à coins arrondis 6"/>
          <p:cNvSpPr/>
          <p:nvPr/>
        </p:nvSpPr>
        <p:spPr>
          <a:xfrm>
            <a:off x="755576" y="2780928"/>
            <a:ext cx="7344816" cy="100811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Les associé doivent mettre quelque chose en commun, c'est-à-dire faire des apports à la société</a:t>
            </a:r>
            <a:endParaRPr lang="fr-FR" b="1" dirty="0">
              <a:solidFill>
                <a:schemeClr val="tx1"/>
              </a:solidFill>
            </a:endParaRPr>
          </a:p>
        </p:txBody>
      </p:sp>
      <p:sp>
        <p:nvSpPr>
          <p:cNvPr id="8" name="Rectangle à coins arrondis 7"/>
          <p:cNvSpPr/>
          <p:nvPr/>
        </p:nvSpPr>
        <p:spPr>
          <a:xfrm>
            <a:off x="827584" y="4437112"/>
            <a:ext cx="7200800" cy="1224136"/>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Le but de la société est la réalisation de bénéfice et leur partage entre les associés. Toutefois, de même qu’ils ont vocation à se partager les bénéfices, les associés doivent également supporter les pertes (article 982 du D.O.C</a:t>
            </a:r>
            <a:r>
              <a:rPr lang="fr-FR" dirty="0" smtClean="0">
                <a:solidFill>
                  <a:schemeClr val="tx1"/>
                </a:solidFill>
              </a:rPr>
              <a:t>)</a:t>
            </a:r>
            <a:endParaRPr lang="fr-FR" dirty="0">
              <a:solidFill>
                <a:schemeClr val="tx1"/>
              </a:solidFill>
            </a:endParaRPr>
          </a:p>
        </p:txBody>
      </p:sp>
      <p:sp>
        <p:nvSpPr>
          <p:cNvPr id="9" name="Rectangle à coins arrondis 8"/>
          <p:cNvSpPr/>
          <p:nvPr/>
        </p:nvSpPr>
        <p:spPr>
          <a:xfrm>
            <a:off x="827584" y="3789040"/>
            <a:ext cx="7272808" cy="1052736"/>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Les associés doivent avoir la volonté de collaborer ensemble en vue de la réalisation.</a:t>
            </a:r>
          </a:p>
        </p:txBody>
      </p:sp>
      <p:sp>
        <p:nvSpPr>
          <p:cNvPr id="10" name="Rectangle avec flèche vers la gauche 9"/>
          <p:cNvSpPr/>
          <p:nvPr/>
        </p:nvSpPr>
        <p:spPr>
          <a:xfrm>
            <a:off x="5292080" y="1556792"/>
            <a:ext cx="1728192" cy="1080120"/>
          </a:xfrm>
          <a:prstGeom prst="lef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Nature</a:t>
            </a:r>
          </a:p>
        </p:txBody>
      </p:sp>
      <p:sp>
        <p:nvSpPr>
          <p:cNvPr id="12" name="Rectangle avec flèche vers la droite 11"/>
          <p:cNvSpPr/>
          <p:nvPr/>
        </p:nvSpPr>
        <p:spPr>
          <a:xfrm>
            <a:off x="1259632" y="1556792"/>
            <a:ext cx="1944216" cy="1080120"/>
          </a:xfrm>
          <a:prstGeom prst="rightArrowCallout">
            <a:avLst>
              <a:gd name="adj1" fmla="val 25000"/>
              <a:gd name="adj2" fmla="val 25000"/>
              <a:gd name="adj3" fmla="val 35025"/>
              <a:gd name="adj4" fmla="val 649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Numéraire</a:t>
            </a:r>
          </a:p>
        </p:txBody>
      </p:sp>
      <p:sp>
        <p:nvSpPr>
          <p:cNvPr id="13" name="Rectangle avec flèche vers le haut 12"/>
          <p:cNvSpPr/>
          <p:nvPr/>
        </p:nvSpPr>
        <p:spPr>
          <a:xfrm>
            <a:off x="3419872" y="2780928"/>
            <a:ext cx="1512168" cy="1584176"/>
          </a:xfrm>
          <a:prstGeom prst="up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Industrie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1" nodeType="clickEffect">
                                  <p:stCondLst>
                                    <p:cond delay="0"/>
                                  </p:stCondLst>
                                  <p:childTnLst>
                                    <p:anim calcmode="lin" valueType="num">
                                      <p:cBhvr additive="base">
                                        <p:cTn id="24" dur="500"/>
                                        <p:tgtEl>
                                          <p:spTgt spid="5"/>
                                        </p:tgtEl>
                                        <p:attrNameLst>
                                          <p:attrName>ppt_x</p:attrName>
                                        </p:attrNameLst>
                                      </p:cBhvr>
                                      <p:tavLst>
                                        <p:tav tm="0">
                                          <p:val>
                                            <p:strVal val="ppt_x"/>
                                          </p:val>
                                        </p:tav>
                                        <p:tav tm="100000">
                                          <p:val>
                                            <p:strVal val="ppt_x"/>
                                          </p:val>
                                        </p:tav>
                                      </p:tavLst>
                                    </p:anim>
                                    <p:anim calcmode="lin" valueType="num">
                                      <p:cBhvr additive="base">
                                        <p:cTn id="25" dur="500"/>
                                        <p:tgtEl>
                                          <p:spTgt spid="5"/>
                                        </p:tgtEl>
                                        <p:attrNameLst>
                                          <p:attrName>ppt_y</p:attrName>
                                        </p:attrNameLst>
                                      </p:cBhvr>
                                      <p:tavLst>
                                        <p:tav tm="0">
                                          <p:val>
                                            <p:strVal val="ppt_y"/>
                                          </p:val>
                                        </p:tav>
                                        <p:tav tm="100000">
                                          <p:val>
                                            <p:strVal val="1+ppt_h/2"/>
                                          </p:val>
                                        </p:tav>
                                      </p:tavLst>
                                    </p:anim>
                                    <p:set>
                                      <p:cBhvr>
                                        <p:cTn id="26" dur="1" fill="hold">
                                          <p:stCondLst>
                                            <p:cond delay="499"/>
                                          </p:stCondLst>
                                        </p:cTn>
                                        <p:tgtEl>
                                          <p:spTgt spid="5"/>
                                        </p:tgtEl>
                                        <p:attrNameLst>
                                          <p:attrName>style.visibility</p:attrName>
                                        </p:attrNameLst>
                                      </p:cBhvr>
                                      <p:to>
                                        <p:strVal val="hidden"/>
                                      </p:to>
                                    </p:set>
                                  </p:childTnLst>
                                </p:cTn>
                              </p:par>
                              <p:par>
                                <p:cTn id="27" presetID="2" presetClass="exit" presetSubtype="4" fill="hold" grpId="1" nodeType="withEffect">
                                  <p:stCondLst>
                                    <p:cond delay="0"/>
                                  </p:stCondLst>
                                  <p:childTnLst>
                                    <p:anim calcmode="lin" valueType="num">
                                      <p:cBhvr additive="base">
                                        <p:cTn id="28" dur="500"/>
                                        <p:tgtEl>
                                          <p:spTgt spid="6"/>
                                        </p:tgtEl>
                                        <p:attrNameLst>
                                          <p:attrName>ppt_x</p:attrName>
                                        </p:attrNameLst>
                                      </p:cBhvr>
                                      <p:tavLst>
                                        <p:tav tm="0">
                                          <p:val>
                                            <p:strVal val="ppt_x"/>
                                          </p:val>
                                        </p:tav>
                                        <p:tav tm="100000">
                                          <p:val>
                                            <p:strVal val="ppt_x"/>
                                          </p:val>
                                        </p:tav>
                                      </p:tavLst>
                                    </p:anim>
                                    <p:anim calcmode="lin" valueType="num">
                                      <p:cBhvr additive="base">
                                        <p:cTn id="29" dur="500"/>
                                        <p:tgtEl>
                                          <p:spTgt spid="6"/>
                                        </p:tgtEl>
                                        <p:attrNameLst>
                                          <p:attrName>ppt_y</p:attrName>
                                        </p:attrNameLst>
                                      </p:cBhvr>
                                      <p:tavLst>
                                        <p:tav tm="0">
                                          <p:val>
                                            <p:strVal val="ppt_y"/>
                                          </p:val>
                                        </p:tav>
                                        <p:tav tm="100000">
                                          <p:val>
                                            <p:strVal val="1+ppt_h/2"/>
                                          </p:val>
                                        </p:tav>
                                      </p:tavLst>
                                    </p:anim>
                                    <p:set>
                                      <p:cBhvr>
                                        <p:cTn id="30" dur="1" fill="hold">
                                          <p:stCondLst>
                                            <p:cond delay="499"/>
                                          </p:stCondLst>
                                        </p:cTn>
                                        <p:tgtEl>
                                          <p:spTgt spid="6"/>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xit" presetSubtype="4" fill="hold" grpId="1" nodeType="clickEffect">
                                  <p:stCondLst>
                                    <p:cond delay="0"/>
                                  </p:stCondLst>
                                  <p:childTnLst>
                                    <p:anim calcmode="lin" valueType="num">
                                      <p:cBhvr additive="base">
                                        <p:cTn id="40" dur="500"/>
                                        <p:tgtEl>
                                          <p:spTgt spid="7"/>
                                        </p:tgtEl>
                                        <p:attrNameLst>
                                          <p:attrName>ppt_x</p:attrName>
                                        </p:attrNameLst>
                                      </p:cBhvr>
                                      <p:tavLst>
                                        <p:tav tm="0">
                                          <p:val>
                                            <p:strVal val="ppt_x"/>
                                          </p:val>
                                        </p:tav>
                                        <p:tav tm="100000">
                                          <p:val>
                                            <p:strVal val="ppt_x"/>
                                          </p:val>
                                        </p:tav>
                                      </p:tavLst>
                                    </p:anim>
                                    <p:anim calcmode="lin" valueType="num">
                                      <p:cBhvr additive="base">
                                        <p:cTn id="41" dur="500"/>
                                        <p:tgtEl>
                                          <p:spTgt spid="7"/>
                                        </p:tgtEl>
                                        <p:attrNameLst>
                                          <p:attrName>ppt_y</p:attrName>
                                        </p:attrNameLst>
                                      </p:cBhvr>
                                      <p:tavLst>
                                        <p:tav tm="0">
                                          <p:val>
                                            <p:strVal val="ppt_y"/>
                                          </p:val>
                                        </p:tav>
                                        <p:tav tm="100000">
                                          <p:val>
                                            <p:strVal val="1+ppt_h/2"/>
                                          </p:val>
                                        </p:tav>
                                      </p:tavLst>
                                    </p:anim>
                                    <p:set>
                                      <p:cBhvr>
                                        <p:cTn id="42" dur="1" fill="hold">
                                          <p:stCondLst>
                                            <p:cond delay="499"/>
                                          </p:stCondLst>
                                        </p:cTn>
                                        <p:tgtEl>
                                          <p:spTgt spid="7"/>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ppt_x"/>
                                          </p:val>
                                        </p:tav>
                                        <p:tav tm="100000">
                                          <p:val>
                                            <p:strVal val="#ppt_x"/>
                                          </p:val>
                                        </p:tav>
                                      </p:tavLst>
                                    </p:anim>
                                    <p:anim calcmode="lin" valueType="num">
                                      <p:cBhvr additive="base">
                                        <p:cTn id="5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ppt_x"/>
                                          </p:val>
                                        </p:tav>
                                        <p:tav tm="100000">
                                          <p:val>
                                            <p:strVal val="#ppt_x"/>
                                          </p:val>
                                        </p:tav>
                                      </p:tavLst>
                                    </p:anim>
                                    <p:anim calcmode="lin" valueType="num">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xit" presetSubtype="4" fill="hold" grpId="1" nodeType="clickEffect">
                                  <p:stCondLst>
                                    <p:cond delay="0"/>
                                  </p:stCondLst>
                                  <p:childTnLst>
                                    <p:anim calcmode="lin" valueType="num">
                                      <p:cBhvr additive="base">
                                        <p:cTn id="64" dur="500"/>
                                        <p:tgtEl>
                                          <p:spTgt spid="10"/>
                                        </p:tgtEl>
                                        <p:attrNameLst>
                                          <p:attrName>ppt_x</p:attrName>
                                        </p:attrNameLst>
                                      </p:cBhvr>
                                      <p:tavLst>
                                        <p:tav tm="0">
                                          <p:val>
                                            <p:strVal val="ppt_x"/>
                                          </p:val>
                                        </p:tav>
                                        <p:tav tm="100000">
                                          <p:val>
                                            <p:strVal val="ppt_x"/>
                                          </p:val>
                                        </p:tav>
                                      </p:tavLst>
                                    </p:anim>
                                    <p:anim calcmode="lin" valueType="num">
                                      <p:cBhvr additive="base">
                                        <p:cTn id="65" dur="500"/>
                                        <p:tgtEl>
                                          <p:spTgt spid="10"/>
                                        </p:tgtEl>
                                        <p:attrNameLst>
                                          <p:attrName>ppt_y</p:attrName>
                                        </p:attrNameLst>
                                      </p:cBhvr>
                                      <p:tavLst>
                                        <p:tav tm="0">
                                          <p:val>
                                            <p:strVal val="ppt_y"/>
                                          </p:val>
                                        </p:tav>
                                        <p:tav tm="100000">
                                          <p:val>
                                            <p:strVal val="1+ppt_h/2"/>
                                          </p:val>
                                        </p:tav>
                                      </p:tavLst>
                                    </p:anim>
                                    <p:set>
                                      <p:cBhvr>
                                        <p:cTn id="66" dur="1" fill="hold">
                                          <p:stCondLst>
                                            <p:cond delay="499"/>
                                          </p:stCondLst>
                                        </p:cTn>
                                        <p:tgtEl>
                                          <p:spTgt spid="10"/>
                                        </p:tgtEl>
                                        <p:attrNameLst>
                                          <p:attrName>style.visibility</p:attrName>
                                        </p:attrNameLst>
                                      </p:cBhvr>
                                      <p:to>
                                        <p:strVal val="hidden"/>
                                      </p:to>
                                    </p:set>
                                  </p:childTnLst>
                                </p:cTn>
                              </p:par>
                              <p:par>
                                <p:cTn id="67" presetID="2" presetClass="exit" presetSubtype="4" fill="hold" grpId="1" nodeType="withEffect">
                                  <p:stCondLst>
                                    <p:cond delay="0"/>
                                  </p:stCondLst>
                                  <p:childTnLst>
                                    <p:anim calcmode="lin" valueType="num">
                                      <p:cBhvr additive="base">
                                        <p:cTn id="68" dur="500"/>
                                        <p:tgtEl>
                                          <p:spTgt spid="13"/>
                                        </p:tgtEl>
                                        <p:attrNameLst>
                                          <p:attrName>ppt_x</p:attrName>
                                        </p:attrNameLst>
                                      </p:cBhvr>
                                      <p:tavLst>
                                        <p:tav tm="0">
                                          <p:val>
                                            <p:strVal val="ppt_x"/>
                                          </p:val>
                                        </p:tav>
                                        <p:tav tm="100000">
                                          <p:val>
                                            <p:strVal val="ppt_x"/>
                                          </p:val>
                                        </p:tav>
                                      </p:tavLst>
                                    </p:anim>
                                    <p:anim calcmode="lin" valueType="num">
                                      <p:cBhvr additive="base">
                                        <p:cTn id="69" dur="500"/>
                                        <p:tgtEl>
                                          <p:spTgt spid="13"/>
                                        </p:tgtEl>
                                        <p:attrNameLst>
                                          <p:attrName>ppt_y</p:attrName>
                                        </p:attrNameLst>
                                      </p:cBhvr>
                                      <p:tavLst>
                                        <p:tav tm="0">
                                          <p:val>
                                            <p:strVal val="ppt_y"/>
                                          </p:val>
                                        </p:tav>
                                        <p:tav tm="100000">
                                          <p:val>
                                            <p:strVal val="1+ppt_h/2"/>
                                          </p:val>
                                        </p:tav>
                                      </p:tavLst>
                                    </p:anim>
                                    <p:set>
                                      <p:cBhvr>
                                        <p:cTn id="70" dur="1" fill="hold">
                                          <p:stCondLst>
                                            <p:cond delay="499"/>
                                          </p:stCondLst>
                                        </p:cTn>
                                        <p:tgtEl>
                                          <p:spTgt spid="13"/>
                                        </p:tgtEl>
                                        <p:attrNameLst>
                                          <p:attrName>style.visibility</p:attrName>
                                        </p:attrNameLst>
                                      </p:cBhvr>
                                      <p:to>
                                        <p:strVal val="hidden"/>
                                      </p:to>
                                    </p:set>
                                  </p:childTnLst>
                                </p:cTn>
                              </p:par>
                              <p:par>
                                <p:cTn id="71" presetID="2" presetClass="exit" presetSubtype="4" fill="hold" grpId="1" nodeType="withEffect">
                                  <p:stCondLst>
                                    <p:cond delay="0"/>
                                  </p:stCondLst>
                                  <p:childTnLst>
                                    <p:anim calcmode="lin" valueType="num">
                                      <p:cBhvr additive="base">
                                        <p:cTn id="72" dur="500"/>
                                        <p:tgtEl>
                                          <p:spTgt spid="12"/>
                                        </p:tgtEl>
                                        <p:attrNameLst>
                                          <p:attrName>ppt_x</p:attrName>
                                        </p:attrNameLst>
                                      </p:cBhvr>
                                      <p:tavLst>
                                        <p:tav tm="0">
                                          <p:val>
                                            <p:strVal val="ppt_x"/>
                                          </p:val>
                                        </p:tav>
                                        <p:tav tm="100000">
                                          <p:val>
                                            <p:strVal val="ppt_x"/>
                                          </p:val>
                                        </p:tav>
                                      </p:tavLst>
                                    </p:anim>
                                    <p:anim calcmode="lin" valueType="num">
                                      <p:cBhvr additive="base">
                                        <p:cTn id="73" dur="500"/>
                                        <p:tgtEl>
                                          <p:spTgt spid="12"/>
                                        </p:tgtEl>
                                        <p:attrNameLst>
                                          <p:attrName>ppt_y</p:attrName>
                                        </p:attrNameLst>
                                      </p:cBhvr>
                                      <p:tavLst>
                                        <p:tav tm="0">
                                          <p:val>
                                            <p:strVal val="ppt_y"/>
                                          </p:val>
                                        </p:tav>
                                        <p:tav tm="100000">
                                          <p:val>
                                            <p:strVal val="1+ppt_h/2"/>
                                          </p:val>
                                        </p:tav>
                                      </p:tavLst>
                                    </p:anim>
                                    <p:set>
                                      <p:cBhvr>
                                        <p:cTn id="74" dur="1" fill="hold">
                                          <p:stCondLst>
                                            <p:cond delay="499"/>
                                          </p:stCondLst>
                                        </p:cTn>
                                        <p:tgtEl>
                                          <p:spTgt spid="12"/>
                                        </p:tgtEl>
                                        <p:attrNameLst>
                                          <p:attrName>style.visibility</p:attrName>
                                        </p:attrNameLst>
                                      </p:cBhvr>
                                      <p:to>
                                        <p:strVal val="hidden"/>
                                      </p:to>
                                    </p:set>
                                  </p:childTnLst>
                                </p:cTn>
                              </p:par>
                              <p:par>
                                <p:cTn id="75" presetID="2" presetClass="exit" presetSubtype="4" fill="hold" grpId="1" nodeType="withEffect">
                                  <p:stCondLst>
                                    <p:cond delay="0"/>
                                  </p:stCondLst>
                                  <p:childTnLst>
                                    <p:anim calcmode="lin" valueType="num">
                                      <p:cBhvr additive="base">
                                        <p:cTn id="76" dur="500"/>
                                        <p:tgtEl>
                                          <p:spTgt spid="4"/>
                                        </p:tgtEl>
                                        <p:attrNameLst>
                                          <p:attrName>ppt_x</p:attrName>
                                        </p:attrNameLst>
                                      </p:cBhvr>
                                      <p:tavLst>
                                        <p:tav tm="0">
                                          <p:val>
                                            <p:strVal val="ppt_x"/>
                                          </p:val>
                                        </p:tav>
                                        <p:tav tm="100000">
                                          <p:val>
                                            <p:strVal val="ppt_x"/>
                                          </p:val>
                                        </p:tav>
                                      </p:tavLst>
                                    </p:anim>
                                    <p:anim calcmode="lin" valueType="num">
                                      <p:cBhvr additive="base">
                                        <p:cTn id="77" dur="500"/>
                                        <p:tgtEl>
                                          <p:spTgt spid="4"/>
                                        </p:tgtEl>
                                        <p:attrNameLst>
                                          <p:attrName>ppt_y</p:attrName>
                                        </p:attrNameLst>
                                      </p:cBhvr>
                                      <p:tavLst>
                                        <p:tav tm="0">
                                          <p:val>
                                            <p:strVal val="ppt_y"/>
                                          </p:val>
                                        </p:tav>
                                        <p:tav tm="100000">
                                          <p:val>
                                            <p:strVal val="1+ppt_h/2"/>
                                          </p:val>
                                        </p:tav>
                                      </p:tavLst>
                                    </p:anim>
                                    <p:set>
                                      <p:cBhvr>
                                        <p:cTn id="78" dur="1" fill="hold">
                                          <p:stCondLst>
                                            <p:cond delay="499"/>
                                          </p:stCondLst>
                                        </p:cTn>
                                        <p:tgtEl>
                                          <p:spTgt spid="4"/>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2" nodeType="clickEffect">
                                  <p:stCondLst>
                                    <p:cond delay="0"/>
                                  </p:stCondLst>
                                  <p:childTnLst>
                                    <p:set>
                                      <p:cBhvr>
                                        <p:cTn id="82" dur="1" fill="hold">
                                          <p:stCondLst>
                                            <p:cond delay="0"/>
                                          </p:stCondLst>
                                        </p:cTn>
                                        <p:tgtEl>
                                          <p:spTgt spid="5"/>
                                        </p:tgtEl>
                                        <p:attrNameLst>
                                          <p:attrName>style.visibility</p:attrName>
                                        </p:attrNameLst>
                                      </p:cBhvr>
                                      <p:to>
                                        <p:strVal val="visible"/>
                                      </p:to>
                                    </p:set>
                                    <p:anim calcmode="lin" valueType="num">
                                      <p:cBhvr additive="base">
                                        <p:cTn id="83" dur="500" fill="hold"/>
                                        <p:tgtEl>
                                          <p:spTgt spid="5"/>
                                        </p:tgtEl>
                                        <p:attrNameLst>
                                          <p:attrName>ppt_x</p:attrName>
                                        </p:attrNameLst>
                                      </p:cBhvr>
                                      <p:tavLst>
                                        <p:tav tm="0">
                                          <p:val>
                                            <p:strVal val="#ppt_x"/>
                                          </p:val>
                                        </p:tav>
                                        <p:tav tm="100000">
                                          <p:val>
                                            <p:strVal val="#ppt_x"/>
                                          </p:val>
                                        </p:tav>
                                      </p:tavLst>
                                    </p:anim>
                                    <p:anim calcmode="lin" valueType="num">
                                      <p:cBhvr additive="base">
                                        <p:cTn id="8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8"/>
                                        </p:tgtEl>
                                        <p:attrNameLst>
                                          <p:attrName>style.visibility</p:attrName>
                                        </p:attrNameLst>
                                      </p:cBhvr>
                                      <p:to>
                                        <p:strVal val="visible"/>
                                      </p:to>
                                    </p:set>
                                    <p:anim calcmode="lin" valueType="num">
                                      <p:cBhvr additive="base">
                                        <p:cTn id="89" dur="500" fill="hold"/>
                                        <p:tgtEl>
                                          <p:spTgt spid="8"/>
                                        </p:tgtEl>
                                        <p:attrNameLst>
                                          <p:attrName>ppt_x</p:attrName>
                                        </p:attrNameLst>
                                      </p:cBhvr>
                                      <p:tavLst>
                                        <p:tav tm="0">
                                          <p:val>
                                            <p:strVal val="#ppt_x"/>
                                          </p:val>
                                        </p:tav>
                                        <p:tav tm="100000">
                                          <p:val>
                                            <p:strVal val="#ppt_x"/>
                                          </p:val>
                                        </p:tav>
                                      </p:tavLst>
                                    </p:anim>
                                    <p:anim calcmode="lin" valueType="num">
                                      <p:cBhvr additive="base">
                                        <p:cTn id="9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 presetClass="exit" presetSubtype="4" fill="hold" grpId="3" nodeType="clickEffect">
                                  <p:stCondLst>
                                    <p:cond delay="0"/>
                                  </p:stCondLst>
                                  <p:childTnLst>
                                    <p:anim calcmode="lin" valueType="num">
                                      <p:cBhvr additive="base">
                                        <p:cTn id="94" dur="500"/>
                                        <p:tgtEl>
                                          <p:spTgt spid="5"/>
                                        </p:tgtEl>
                                        <p:attrNameLst>
                                          <p:attrName>ppt_x</p:attrName>
                                        </p:attrNameLst>
                                      </p:cBhvr>
                                      <p:tavLst>
                                        <p:tav tm="0">
                                          <p:val>
                                            <p:strVal val="ppt_x"/>
                                          </p:val>
                                        </p:tav>
                                        <p:tav tm="100000">
                                          <p:val>
                                            <p:strVal val="ppt_x"/>
                                          </p:val>
                                        </p:tav>
                                      </p:tavLst>
                                    </p:anim>
                                    <p:anim calcmode="lin" valueType="num">
                                      <p:cBhvr additive="base">
                                        <p:cTn id="95" dur="500"/>
                                        <p:tgtEl>
                                          <p:spTgt spid="5"/>
                                        </p:tgtEl>
                                        <p:attrNameLst>
                                          <p:attrName>ppt_y</p:attrName>
                                        </p:attrNameLst>
                                      </p:cBhvr>
                                      <p:tavLst>
                                        <p:tav tm="0">
                                          <p:val>
                                            <p:strVal val="ppt_y"/>
                                          </p:val>
                                        </p:tav>
                                        <p:tav tm="100000">
                                          <p:val>
                                            <p:strVal val="1+ppt_h/2"/>
                                          </p:val>
                                        </p:tav>
                                      </p:tavLst>
                                    </p:anim>
                                    <p:set>
                                      <p:cBhvr>
                                        <p:cTn id="96" dur="1" fill="hold">
                                          <p:stCondLst>
                                            <p:cond delay="499"/>
                                          </p:stCondLst>
                                        </p:cTn>
                                        <p:tgtEl>
                                          <p:spTgt spid="5"/>
                                        </p:tgtEl>
                                        <p:attrNameLst>
                                          <p:attrName>style.visibility</p:attrName>
                                        </p:attrNameLst>
                                      </p:cBhvr>
                                      <p:to>
                                        <p:strVal val="hidden"/>
                                      </p:to>
                                    </p:set>
                                  </p:childTnLst>
                                </p:cTn>
                              </p:par>
                              <p:par>
                                <p:cTn id="97" presetID="2" presetClass="exit" presetSubtype="4" fill="hold" grpId="1" nodeType="withEffect">
                                  <p:stCondLst>
                                    <p:cond delay="0"/>
                                  </p:stCondLst>
                                  <p:childTnLst>
                                    <p:anim calcmode="lin" valueType="num">
                                      <p:cBhvr additive="base">
                                        <p:cTn id="98" dur="500"/>
                                        <p:tgtEl>
                                          <p:spTgt spid="8"/>
                                        </p:tgtEl>
                                        <p:attrNameLst>
                                          <p:attrName>ppt_x</p:attrName>
                                        </p:attrNameLst>
                                      </p:cBhvr>
                                      <p:tavLst>
                                        <p:tav tm="0">
                                          <p:val>
                                            <p:strVal val="ppt_x"/>
                                          </p:val>
                                        </p:tav>
                                        <p:tav tm="100000">
                                          <p:val>
                                            <p:strVal val="ppt_x"/>
                                          </p:val>
                                        </p:tav>
                                      </p:tavLst>
                                    </p:anim>
                                    <p:anim calcmode="lin" valueType="num">
                                      <p:cBhvr additive="base">
                                        <p:cTn id="99" dur="500"/>
                                        <p:tgtEl>
                                          <p:spTgt spid="8"/>
                                        </p:tgtEl>
                                        <p:attrNameLst>
                                          <p:attrName>ppt_y</p:attrName>
                                        </p:attrNameLst>
                                      </p:cBhvr>
                                      <p:tavLst>
                                        <p:tav tm="0">
                                          <p:val>
                                            <p:strVal val="ppt_y"/>
                                          </p:val>
                                        </p:tav>
                                        <p:tav tm="100000">
                                          <p:val>
                                            <p:strVal val="1+ppt_h/2"/>
                                          </p:val>
                                        </p:tav>
                                      </p:tavLst>
                                    </p:anim>
                                    <p:set>
                                      <p:cBhvr>
                                        <p:cTn id="100" dur="1" fill="hold">
                                          <p:stCondLst>
                                            <p:cond delay="499"/>
                                          </p:stCondLst>
                                        </p:cTn>
                                        <p:tgtEl>
                                          <p:spTgt spid="8"/>
                                        </p:tgtEl>
                                        <p:attrNameLst>
                                          <p:attrName>style.visibility</p:attrName>
                                        </p:attrNameLst>
                                      </p:cBhvr>
                                      <p:to>
                                        <p:strVal val="hidden"/>
                                      </p:to>
                                    </p:set>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grpId="2" nodeType="clickEffect">
                                  <p:stCondLst>
                                    <p:cond delay="0"/>
                                  </p:stCondLst>
                                  <p:childTnLst>
                                    <p:set>
                                      <p:cBhvr>
                                        <p:cTn id="104" dur="1" fill="hold">
                                          <p:stCondLst>
                                            <p:cond delay="0"/>
                                          </p:stCondLst>
                                        </p:cTn>
                                        <p:tgtEl>
                                          <p:spTgt spid="6"/>
                                        </p:tgtEl>
                                        <p:attrNameLst>
                                          <p:attrName>style.visibility</p:attrName>
                                        </p:attrNameLst>
                                      </p:cBhvr>
                                      <p:to>
                                        <p:strVal val="visible"/>
                                      </p:to>
                                    </p:set>
                                    <p:anim calcmode="lin" valueType="num">
                                      <p:cBhvr additive="base">
                                        <p:cTn id="105" dur="500" fill="hold"/>
                                        <p:tgtEl>
                                          <p:spTgt spid="6"/>
                                        </p:tgtEl>
                                        <p:attrNameLst>
                                          <p:attrName>ppt_x</p:attrName>
                                        </p:attrNameLst>
                                      </p:cBhvr>
                                      <p:tavLst>
                                        <p:tav tm="0">
                                          <p:val>
                                            <p:strVal val="#ppt_x"/>
                                          </p:val>
                                        </p:tav>
                                        <p:tav tm="100000">
                                          <p:val>
                                            <p:strVal val="#ppt_x"/>
                                          </p:val>
                                        </p:tav>
                                      </p:tavLst>
                                    </p:anim>
                                    <p:anim calcmode="lin" valueType="num">
                                      <p:cBhvr additive="base">
                                        <p:cTn id="10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2" presetClass="entr" presetSubtype="4" fill="hold" grpId="0" nodeType="clickEffect">
                                  <p:stCondLst>
                                    <p:cond delay="0"/>
                                  </p:stCondLst>
                                  <p:childTnLst>
                                    <p:set>
                                      <p:cBhvr>
                                        <p:cTn id="110" dur="1" fill="hold">
                                          <p:stCondLst>
                                            <p:cond delay="0"/>
                                          </p:stCondLst>
                                        </p:cTn>
                                        <p:tgtEl>
                                          <p:spTgt spid="9"/>
                                        </p:tgtEl>
                                        <p:attrNameLst>
                                          <p:attrName>style.visibility</p:attrName>
                                        </p:attrNameLst>
                                      </p:cBhvr>
                                      <p:to>
                                        <p:strVal val="visible"/>
                                      </p:to>
                                    </p:set>
                                    <p:anim calcmode="lin" valueType="num">
                                      <p:cBhvr additive="base">
                                        <p:cTn id="111" dur="500" fill="hold"/>
                                        <p:tgtEl>
                                          <p:spTgt spid="9"/>
                                        </p:tgtEl>
                                        <p:attrNameLst>
                                          <p:attrName>ppt_x</p:attrName>
                                        </p:attrNameLst>
                                      </p:cBhvr>
                                      <p:tavLst>
                                        <p:tav tm="0">
                                          <p:val>
                                            <p:strVal val="#ppt_x"/>
                                          </p:val>
                                        </p:tav>
                                        <p:tav tm="100000">
                                          <p:val>
                                            <p:strVal val="#ppt_x"/>
                                          </p:val>
                                        </p:tav>
                                      </p:tavLst>
                                    </p:anim>
                                    <p:anim calcmode="lin" valueType="num">
                                      <p:cBhvr additive="base">
                                        <p:cTn id="1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5" grpId="2" animBg="1"/>
      <p:bldP spid="5" grpId="3" animBg="1"/>
      <p:bldP spid="6" grpId="0" animBg="1"/>
      <p:bldP spid="6" grpId="1" animBg="1"/>
      <p:bldP spid="6" grpId="2" animBg="1"/>
      <p:bldP spid="7" grpId="0" animBg="1"/>
      <p:bldP spid="7" grpId="1" animBg="1"/>
      <p:bldP spid="8" grpId="0" animBg="1"/>
      <p:bldP spid="8" grpId="1" animBg="1"/>
      <p:bldP spid="9" grpId="0" animBg="1"/>
      <p:bldP spid="10" grpId="0" animBg="1"/>
      <p:bldP spid="10" grpId="1" animBg="1"/>
      <p:bldP spid="12" grpId="0" animBg="1"/>
      <p:bldP spid="12" grpId="1" animBg="1"/>
      <p:bldP spid="13" grpId="0" animBg="1"/>
      <p:bldP spid="13"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nvPr>
        </p:nvGraphicFramePr>
        <p:xfrm>
          <a:off x="251520" y="1341120"/>
          <a:ext cx="8568952" cy="5516880"/>
        </p:xfrm>
        <a:graphic>
          <a:graphicData uri="http://schemas.openxmlformats.org/drawingml/2006/table">
            <a:tbl>
              <a:tblPr firstRow="1" bandRow="1">
                <a:tableStyleId>{5C22544A-7EE6-4342-B048-85BDC9FD1C3A}</a:tableStyleId>
              </a:tblPr>
              <a:tblGrid>
                <a:gridCol w="2118726"/>
                <a:gridCol w="2273762"/>
                <a:gridCol w="1944216"/>
                <a:gridCol w="2232248"/>
              </a:tblGrid>
              <a:tr h="349340">
                <a:tc>
                  <a:txBody>
                    <a:bodyPr/>
                    <a:lstStyle/>
                    <a:p>
                      <a:r>
                        <a:rPr lang="fr-FR" dirty="0" smtClean="0"/>
                        <a:t>SOCIETE</a:t>
                      </a:r>
                      <a:endParaRPr lang="fr-FR" dirty="0"/>
                    </a:p>
                  </a:txBody>
                  <a:tcPr/>
                </a:tc>
                <a:tc>
                  <a:txBody>
                    <a:bodyPr/>
                    <a:lstStyle/>
                    <a:p>
                      <a:r>
                        <a:rPr lang="fr-FR" dirty="0" smtClean="0"/>
                        <a:t>S.N.C</a:t>
                      </a:r>
                      <a:endParaRPr lang="fr-FR" dirty="0"/>
                    </a:p>
                  </a:txBody>
                  <a:tcPr/>
                </a:tc>
                <a:tc>
                  <a:txBody>
                    <a:bodyPr/>
                    <a:lstStyle/>
                    <a:p>
                      <a:r>
                        <a:rPr lang="fr-FR" dirty="0" smtClean="0"/>
                        <a:t>SARL</a:t>
                      </a:r>
                      <a:endParaRPr lang="fr-FR" dirty="0"/>
                    </a:p>
                  </a:txBody>
                  <a:tcPr/>
                </a:tc>
                <a:tc>
                  <a:txBody>
                    <a:bodyPr/>
                    <a:lstStyle/>
                    <a:p>
                      <a:r>
                        <a:rPr lang="fr-FR" dirty="0" smtClean="0"/>
                        <a:t>SA</a:t>
                      </a:r>
                      <a:endParaRPr lang="fr-FR" dirty="0"/>
                    </a:p>
                  </a:txBody>
                  <a:tcPr/>
                </a:tc>
              </a:tr>
              <a:tr h="553121">
                <a:tc>
                  <a:txBody>
                    <a:bodyPr/>
                    <a:lstStyle/>
                    <a:p>
                      <a:r>
                        <a:rPr lang="fr-FR" sz="1600" dirty="0" smtClean="0"/>
                        <a:t>Relation entre les associées </a:t>
                      </a:r>
                      <a:endParaRPr lang="fr-FR" sz="1600" dirty="0"/>
                    </a:p>
                  </a:txBody>
                  <a:tcPr/>
                </a:tc>
                <a:tc>
                  <a:txBody>
                    <a:bodyPr/>
                    <a:lstStyle/>
                    <a:p>
                      <a:r>
                        <a:rPr lang="fr-FR" dirty="0" smtClean="0"/>
                        <a:t>Intuiti-personae </a:t>
                      </a:r>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Intuiti-personae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Pas</a:t>
                      </a:r>
                      <a:r>
                        <a:rPr lang="fr-FR" baseline="0" dirty="0" smtClean="0"/>
                        <a:t> d’</a:t>
                      </a:r>
                      <a:r>
                        <a:rPr lang="fr-FR" baseline="0" dirty="0" err="1" smtClean="0"/>
                        <a:t>i</a:t>
                      </a:r>
                      <a:r>
                        <a:rPr lang="fr-FR" dirty="0" err="1" smtClean="0"/>
                        <a:t>ntuiti</a:t>
                      </a:r>
                      <a:r>
                        <a:rPr lang="fr-FR" dirty="0" smtClean="0"/>
                        <a:t>-personae </a:t>
                      </a:r>
                    </a:p>
                  </a:txBody>
                  <a:tcPr/>
                </a:tc>
              </a:tr>
              <a:tr h="349340">
                <a:tc>
                  <a:txBody>
                    <a:bodyPr/>
                    <a:lstStyle/>
                    <a:p>
                      <a:r>
                        <a:rPr lang="fr-FR" dirty="0" smtClean="0"/>
                        <a:t>Qualité des associés</a:t>
                      </a:r>
                      <a:endParaRPr lang="fr-FR" dirty="0"/>
                    </a:p>
                  </a:txBody>
                  <a:tcPr/>
                </a:tc>
                <a:tc>
                  <a:txBody>
                    <a:bodyPr/>
                    <a:lstStyle/>
                    <a:p>
                      <a:r>
                        <a:rPr lang="fr-FR" dirty="0" smtClean="0"/>
                        <a:t>Commerçant </a:t>
                      </a:r>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Non Commerçant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Non Commerçant </a:t>
                      </a:r>
                    </a:p>
                  </a:txBody>
                  <a:tcPr/>
                </a:tc>
              </a:tr>
              <a:tr h="611344">
                <a:tc>
                  <a:txBody>
                    <a:bodyPr/>
                    <a:lstStyle/>
                    <a:p>
                      <a:r>
                        <a:rPr lang="fr-FR" dirty="0" smtClean="0"/>
                        <a:t>Nombre d’associés</a:t>
                      </a:r>
                      <a:endParaRPr lang="fr-FR" dirty="0"/>
                    </a:p>
                  </a:txBody>
                  <a:tcPr/>
                </a:tc>
                <a:tc>
                  <a:txBody>
                    <a:bodyPr/>
                    <a:lstStyle/>
                    <a:p>
                      <a:r>
                        <a:rPr lang="fr-FR" dirty="0" smtClean="0"/>
                        <a:t>2 au min (pas de max)</a:t>
                      </a:r>
                      <a:endParaRPr lang="fr-FR" dirty="0"/>
                    </a:p>
                  </a:txBody>
                  <a:tcPr/>
                </a:tc>
                <a:tc>
                  <a:txBody>
                    <a:bodyPr/>
                    <a:lstStyle/>
                    <a:p>
                      <a:r>
                        <a:rPr lang="fr-FR" dirty="0" smtClean="0"/>
                        <a:t>Minimum</a:t>
                      </a:r>
                      <a:r>
                        <a:rPr lang="fr-FR" baseline="0" dirty="0" smtClean="0"/>
                        <a:t> 1associé </a:t>
                      </a:r>
                    </a:p>
                    <a:p>
                      <a:r>
                        <a:rPr lang="fr-FR" baseline="0" dirty="0" smtClean="0"/>
                        <a:t>Max  50 associés</a:t>
                      </a:r>
                      <a:endParaRPr lang="fr-FR" dirty="0"/>
                    </a:p>
                  </a:txBody>
                  <a:tcPr/>
                </a:tc>
                <a:tc>
                  <a:txBody>
                    <a:bodyPr/>
                    <a:lstStyle/>
                    <a:p>
                      <a:r>
                        <a:rPr lang="fr-FR" dirty="0" smtClean="0"/>
                        <a:t>5 au minimum ,</a:t>
                      </a:r>
                      <a:r>
                        <a:rPr lang="fr-FR" baseline="0" dirty="0" smtClean="0"/>
                        <a:t> pas de maximum</a:t>
                      </a:r>
                      <a:endParaRPr lang="fr-FR" dirty="0"/>
                    </a:p>
                  </a:txBody>
                  <a:tcPr/>
                </a:tc>
              </a:tr>
              <a:tr h="611344">
                <a:tc>
                  <a:txBody>
                    <a:bodyPr/>
                    <a:lstStyle/>
                    <a:p>
                      <a:r>
                        <a:rPr lang="fr-FR" dirty="0" smtClean="0"/>
                        <a:t>Capital</a:t>
                      </a:r>
                      <a:endParaRPr lang="fr-FR" dirty="0"/>
                    </a:p>
                  </a:txBody>
                  <a:tcPr/>
                </a:tc>
                <a:tc>
                  <a:txBody>
                    <a:bodyPr/>
                    <a:lstStyle/>
                    <a:p>
                      <a:r>
                        <a:rPr lang="fr-FR" dirty="0" smtClean="0"/>
                        <a:t>Aucun seuil</a:t>
                      </a:r>
                      <a:r>
                        <a:rPr lang="fr-FR" baseline="0" dirty="0" smtClean="0"/>
                        <a:t> minimum n’est fixé </a:t>
                      </a:r>
                      <a:endParaRPr lang="fr-FR" dirty="0"/>
                    </a:p>
                  </a:txBody>
                  <a:tcPr/>
                </a:tc>
                <a:tc>
                  <a:txBody>
                    <a:bodyPr/>
                    <a:lstStyle/>
                    <a:p>
                      <a:r>
                        <a:rPr lang="fr-FR" dirty="0" smtClean="0"/>
                        <a:t>10000 </a:t>
                      </a:r>
                      <a:r>
                        <a:rPr lang="fr-FR" dirty="0" err="1" smtClean="0"/>
                        <a:t>dhs</a:t>
                      </a:r>
                      <a:r>
                        <a:rPr lang="fr-FR" dirty="0" smtClean="0"/>
                        <a:t> au minimum </a:t>
                      </a:r>
                      <a:endParaRPr lang="fr-FR" dirty="0"/>
                    </a:p>
                  </a:txBody>
                  <a:tcPr/>
                </a:tc>
                <a:tc>
                  <a:txBody>
                    <a:bodyPr/>
                    <a:lstStyle/>
                    <a:p>
                      <a:r>
                        <a:rPr lang="fr-FR" dirty="0" smtClean="0"/>
                        <a:t>300000 </a:t>
                      </a:r>
                      <a:r>
                        <a:rPr lang="fr-FR" dirty="0" err="1" smtClean="0"/>
                        <a:t>dh</a:t>
                      </a:r>
                      <a:r>
                        <a:rPr lang="fr-FR" dirty="0" smtClean="0"/>
                        <a:t>,</a:t>
                      </a:r>
                      <a:r>
                        <a:rPr lang="fr-FR" baseline="0" dirty="0" smtClean="0"/>
                        <a:t> si elle est coté 3000000 </a:t>
                      </a:r>
                      <a:r>
                        <a:rPr lang="fr-FR" baseline="0" dirty="0" err="1" smtClean="0"/>
                        <a:t>dhs</a:t>
                      </a:r>
                      <a:endParaRPr lang="fr-FR" dirty="0"/>
                    </a:p>
                  </a:txBody>
                  <a:tcPr/>
                </a:tc>
              </a:tr>
              <a:tr h="1397359">
                <a:tc>
                  <a:txBody>
                    <a:bodyPr/>
                    <a:lstStyle/>
                    <a:p>
                      <a:r>
                        <a:rPr lang="fr-FR" dirty="0" smtClean="0"/>
                        <a:t>Type de société</a:t>
                      </a:r>
                      <a:endParaRPr lang="fr-FR" dirty="0"/>
                    </a:p>
                  </a:txBody>
                  <a:tcPr/>
                </a:tc>
                <a:tc>
                  <a:txBody>
                    <a:bodyPr/>
                    <a:lstStyle/>
                    <a:p>
                      <a:r>
                        <a:rPr lang="fr-FR" dirty="0" smtClean="0"/>
                        <a:t>Société de personnes</a:t>
                      </a:r>
                      <a:endParaRPr lang="fr-FR" dirty="0"/>
                    </a:p>
                  </a:txBody>
                  <a:tcPr/>
                </a:tc>
                <a:tc>
                  <a:txBody>
                    <a:bodyPr/>
                    <a:lstStyle/>
                    <a:p>
                      <a:r>
                        <a:rPr lang="fr-FR" dirty="0" smtClean="0"/>
                        <a:t>Forme intermédiaire entre Ste de personne et Ste de capitaux</a:t>
                      </a:r>
                      <a:endParaRPr lang="fr-FR" dirty="0"/>
                    </a:p>
                  </a:txBody>
                  <a:tcPr/>
                </a:tc>
                <a:tc>
                  <a:txBody>
                    <a:bodyPr/>
                    <a:lstStyle/>
                    <a:p>
                      <a:r>
                        <a:rPr lang="fr-FR" dirty="0" smtClean="0"/>
                        <a:t>Société de capitaux</a:t>
                      </a:r>
                      <a:endParaRPr lang="fr-FR" dirty="0"/>
                    </a:p>
                  </a:txBody>
                  <a:tcPr/>
                </a:tc>
              </a:tr>
              <a:tr h="1397359">
                <a:tc>
                  <a:txBody>
                    <a:bodyPr/>
                    <a:lstStyle/>
                    <a:p>
                      <a:r>
                        <a:rPr lang="fr-FR" dirty="0" smtClean="0"/>
                        <a:t>Organe</a:t>
                      </a:r>
                      <a:r>
                        <a:rPr lang="fr-FR" baseline="0" dirty="0" smtClean="0"/>
                        <a:t> de gestion</a:t>
                      </a:r>
                      <a:endParaRPr lang="fr-FR" dirty="0"/>
                    </a:p>
                  </a:txBody>
                  <a:tcPr/>
                </a:tc>
                <a:tc>
                  <a:txBody>
                    <a:bodyPr/>
                    <a:lstStyle/>
                    <a:p>
                      <a:r>
                        <a:rPr lang="fr-FR" dirty="0" smtClean="0"/>
                        <a:t>Gérant</a:t>
                      </a:r>
                      <a:endParaRPr lang="fr-FR" dirty="0"/>
                    </a:p>
                  </a:txBody>
                  <a:tcPr/>
                </a:tc>
                <a:tc>
                  <a:txBody>
                    <a:bodyPr/>
                    <a:lstStyle/>
                    <a:p>
                      <a:r>
                        <a:rPr lang="fr-FR" dirty="0" smtClean="0"/>
                        <a:t>Gérant</a:t>
                      </a:r>
                      <a:endParaRPr lang="fr-FR" dirty="0"/>
                    </a:p>
                  </a:txBody>
                  <a:tcPr/>
                </a:tc>
                <a:tc>
                  <a:txBody>
                    <a:bodyPr/>
                    <a:lstStyle/>
                    <a:p>
                      <a:r>
                        <a:rPr lang="fr-FR" dirty="0" smtClean="0"/>
                        <a:t>Conseil d’administration avec PDG ou directoire</a:t>
                      </a:r>
                      <a:r>
                        <a:rPr lang="fr-FR" baseline="0" dirty="0" smtClean="0"/>
                        <a:t> avec conseil de surveillance</a:t>
                      </a:r>
                      <a:endParaRPr lang="fr-FR" dirty="0"/>
                    </a:p>
                  </a:txBody>
                  <a:tcPr/>
                </a:tc>
              </a:tr>
            </a:tbl>
          </a:graphicData>
        </a:graphic>
      </p:graphicFrame>
      <p:sp>
        <p:nvSpPr>
          <p:cNvPr id="3" name="Titre 2"/>
          <p:cNvSpPr>
            <a:spLocks noGrp="1"/>
          </p:cNvSpPr>
          <p:nvPr>
            <p:ph type="title"/>
          </p:nvPr>
        </p:nvSpPr>
        <p:spPr/>
        <p:txBody>
          <a:bodyPr/>
          <a:lstStyle/>
          <a:p>
            <a:r>
              <a:rPr lang="fr-FR" dirty="0" smtClean="0"/>
              <a:t>Section III : Les types de sociétés</a:t>
            </a:r>
            <a:endParaRPr lang="fr-F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rmAutofit fontScale="90000"/>
          </a:bodyPr>
          <a:lstStyle/>
          <a:p>
            <a:r>
              <a:rPr lang="fr-FR" b="1" dirty="0" smtClean="0"/>
              <a:t>Chapitre II : ÉTAPES DE LA</a:t>
            </a:r>
            <a:br>
              <a:rPr lang="fr-FR" b="1" dirty="0" smtClean="0"/>
            </a:br>
            <a:r>
              <a:rPr lang="fr-FR" b="1" dirty="0" smtClean="0"/>
              <a:t>                                  constitution :</a:t>
            </a:r>
            <a:endParaRPr lang="fr-FR" dirty="0"/>
          </a:p>
        </p:txBody>
      </p:sp>
      <p:sp>
        <p:nvSpPr>
          <p:cNvPr id="6" name="Organigramme : Délai 5"/>
          <p:cNvSpPr/>
          <p:nvPr/>
        </p:nvSpPr>
        <p:spPr>
          <a:xfrm>
            <a:off x="539552" y="1772816"/>
            <a:ext cx="1872208" cy="129614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i="1" dirty="0"/>
              <a:t>Trouver l’idée </a:t>
            </a:r>
            <a:endParaRPr lang="fr-FR" sz="2400" dirty="0"/>
          </a:p>
        </p:txBody>
      </p:sp>
      <p:sp>
        <p:nvSpPr>
          <p:cNvPr id="8" name="Organigramme : Délai 7"/>
          <p:cNvSpPr/>
          <p:nvPr/>
        </p:nvSpPr>
        <p:spPr>
          <a:xfrm>
            <a:off x="611560" y="5157192"/>
            <a:ext cx="1872208" cy="129614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i="1" dirty="0" smtClean="0"/>
              <a:t>Le Business Plan</a:t>
            </a:r>
            <a:endParaRPr lang="fr-FR" sz="2400" dirty="0"/>
          </a:p>
        </p:txBody>
      </p:sp>
      <p:sp>
        <p:nvSpPr>
          <p:cNvPr id="9" name="Organigramme : Délai 8"/>
          <p:cNvSpPr/>
          <p:nvPr/>
        </p:nvSpPr>
        <p:spPr>
          <a:xfrm>
            <a:off x="5220072" y="3573016"/>
            <a:ext cx="2376264" cy="129614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i="1" dirty="0"/>
              <a:t>financements</a:t>
            </a:r>
            <a:r>
              <a:rPr lang="fr-FR" b="1" i="1" dirty="0"/>
              <a:t> </a:t>
            </a:r>
          </a:p>
        </p:txBody>
      </p:sp>
      <p:sp>
        <p:nvSpPr>
          <p:cNvPr id="10" name="Organigramme : Délai 9"/>
          <p:cNvSpPr/>
          <p:nvPr/>
        </p:nvSpPr>
        <p:spPr>
          <a:xfrm>
            <a:off x="2843808" y="2708920"/>
            <a:ext cx="2016224" cy="129614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i="1" dirty="0"/>
              <a:t>Installer l’entreprise </a:t>
            </a:r>
          </a:p>
        </p:txBody>
      </p:sp>
      <p:sp>
        <p:nvSpPr>
          <p:cNvPr id="11" name="Organigramme : Délai 10"/>
          <p:cNvSpPr/>
          <p:nvPr/>
        </p:nvSpPr>
        <p:spPr>
          <a:xfrm>
            <a:off x="611560" y="3501008"/>
            <a:ext cx="1872208" cy="129614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i="1" dirty="0" smtClean="0"/>
              <a:t>La volonté d’entreprendre</a:t>
            </a:r>
            <a:r>
              <a:rPr lang="fr-FR" sz="2400" dirty="0" smtClean="0"/>
              <a:t> </a:t>
            </a:r>
            <a:endParaRPr lang="fr-FR" sz="2400" dirty="0"/>
          </a:p>
        </p:txBody>
      </p:sp>
      <p:sp>
        <p:nvSpPr>
          <p:cNvPr id="12" name="Organigramme : Délai 11"/>
          <p:cNvSpPr/>
          <p:nvPr/>
        </p:nvSpPr>
        <p:spPr>
          <a:xfrm>
            <a:off x="2843808" y="4437112"/>
            <a:ext cx="1872208" cy="129614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i="1" dirty="0"/>
              <a:t>Les formalités </a:t>
            </a:r>
            <a:endParaRPr lang="fr-F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ox(i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ox(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ox(i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ox(in)">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ox(in)">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untain">
  <a:themeElements>
    <a:clrScheme name="Fonderie">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Mountain">
      <a:majorFont>
        <a:latin typeface="Gill Sans MT"/>
        <a:ea typeface=""/>
        <a:cs typeface=""/>
        <a:font script="Cyrl" typeface="Arial"/>
        <a:font script="Grek" typeface="Arial"/>
        <a:font script="Jpan" typeface="HG丸ｺﾞｼｯｸM-PRO"/>
        <a:font script="Hang" typeface="HY 헤드라인 M"/>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ill Sans MT"/>
        <a:ea typeface=""/>
        <a:cs typeface=""/>
        <a:font script="Cyrl" typeface="Arial"/>
        <a:font script="Grek" typeface="Arial"/>
        <a:font script="Jpan" typeface="HG丸ｺﾞｼｯｸM-PRO"/>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untain">
      <a:fillStyleLst>
        <a:solidFill>
          <a:schemeClr val="phClr"/>
        </a:solidFill>
        <a:gradFill rotWithShape="1">
          <a:gsLst>
            <a:gs pos="0">
              <a:schemeClr val="phClr">
                <a:tint val="100000"/>
                <a:shade val="100000"/>
                <a:hueMod val="100000"/>
                <a:satMod val="100000"/>
              </a:schemeClr>
            </a:gs>
            <a:gs pos="50000">
              <a:schemeClr val="phClr">
                <a:tint val="25000"/>
                <a:shade val="100000"/>
                <a:hueMod val="100000"/>
                <a:satMod val="100000"/>
              </a:schemeClr>
            </a:gs>
            <a:gs pos="100000">
              <a:schemeClr val="phClr">
                <a:tint val="100000"/>
                <a:shade val="100000"/>
                <a:hueMod val="100000"/>
                <a:satMod val="100000"/>
              </a:schemeClr>
            </a:gs>
          </a:gsLst>
          <a:lin ang="5400000" scaled="1"/>
        </a:gradFill>
        <a:gradFill rotWithShape="1">
          <a:gsLst>
            <a:gs pos="0">
              <a:schemeClr val="phClr">
                <a:tint val="40000"/>
                <a:shade val="100000"/>
                <a:hueMod val="100000"/>
                <a:satMod val="100000"/>
              </a:schemeClr>
            </a:gs>
            <a:gs pos="30000">
              <a:schemeClr val="phClr">
                <a:tint val="100000"/>
                <a:shade val="100000"/>
                <a:hueMod val="100000"/>
                <a:satMod val="100000"/>
              </a:schemeClr>
            </a:gs>
            <a:gs pos="68000">
              <a:schemeClr val="phClr">
                <a:tint val="100000"/>
                <a:shade val="100000"/>
                <a:hueMod val="100000"/>
                <a:satMod val="100000"/>
              </a:schemeClr>
            </a:gs>
            <a:gs pos="100000">
              <a:schemeClr val="phClr">
                <a:tint val="40000"/>
                <a:shade val="100000"/>
                <a:hueMod val="100000"/>
                <a:satMod val="100000"/>
              </a:schemeClr>
            </a:gs>
          </a:gsLst>
          <a:lin ang="5400000" scaled="1"/>
        </a:grad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br" rotWithShape="0">
              <a:srgbClr val="000000">
                <a:alpha val="0"/>
              </a:srgbClr>
            </a:outerShdw>
          </a:effectLst>
        </a:effectStyle>
        <a:effectStyle>
          <a:effectLst>
            <a:outerShdw blurRad="38100" dist="25400" dir="5400000" algn="ctr" rotWithShape="0">
              <a:srgbClr val="EBE9ED">
                <a:alpha val="0"/>
              </a:srgbClr>
            </a:outerShdw>
          </a:effectLst>
          <a:scene3d>
            <a:camera prst="orthographicFront">
              <a:rot lat="0" lon="0" rev="0"/>
            </a:camera>
            <a:lightRig rig="glow" dir="b"/>
          </a:scene3d>
          <a:sp3d contourW="6350" prstMaterial="softEdge">
            <a:bevelT w="25400" h="25400"/>
            <a:contourClr>
              <a:schemeClr val="phClr">
                <a:tint val="90000"/>
                <a:shade val="100000"/>
                <a:hueMod val="100000"/>
                <a:satMod val="100000"/>
              </a:schemeClr>
            </a:contourClr>
          </a:sp3d>
        </a:effectStyle>
        <a:effectStyle>
          <a:effectLst>
            <a:reflection blurRad="12700" stA="40000" endPos="40000" dist="25400" dir="5400000" sy="-100000" rotWithShape="0"/>
          </a:effectLst>
          <a:scene3d>
            <a:camera prst="perspectiveFront"/>
            <a:lightRig rig="glow" dir="b"/>
          </a:scene3d>
          <a:sp3d contourW="6350" prstMaterial="softEdge">
            <a:bevelT w="50800" h="25400"/>
            <a:contourClr>
              <a:schemeClr val="phClr">
                <a:tint val="100000"/>
                <a:shade val="80000"/>
                <a:hueMod val="100000"/>
                <a:satMod val="100000"/>
              </a:schemeClr>
            </a:contourClr>
          </a:sp3d>
        </a:effectStyle>
      </a:effectStyleLst>
      <a:bgFillStyleLst>
        <a:solidFill>
          <a:schemeClr val="phClr"/>
        </a:solidFill>
        <a:gradFill rotWithShape="1">
          <a:gsLst>
            <a:gs pos="0">
              <a:schemeClr val="phClr">
                <a:shade val="40000"/>
                <a:satMod val="165000"/>
              </a:schemeClr>
            </a:gs>
            <a:gs pos="50000">
              <a:schemeClr val="phClr">
                <a:shade val="95000"/>
                <a:satMod val="100000"/>
              </a:schemeClr>
            </a:gs>
            <a:gs pos="100000">
              <a:schemeClr val="phClr">
                <a:tint val="10000"/>
                <a:satMod val="300000"/>
              </a:schemeClr>
            </a:gs>
          </a:gsLst>
          <a:lin ang="13000000" scaled="0"/>
        </a:gradFill>
        <a:blipFill>
          <a:blip xmlns:r="http://schemas.openxmlformats.org/officeDocument/2006/relationships" r:embed="rId1">
            <a:duotone>
              <a:schemeClr val="phClr">
                <a:shade val="75000"/>
              </a:schemeClr>
              <a:schemeClr val="phClr">
                <a:tint val="55000"/>
              </a:schemeClr>
            </a:duotone>
          </a:blip>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Montagne</Template>
  <TotalTime>888</TotalTime>
  <Words>1044</Words>
  <Application>Microsoft Office PowerPoint</Application>
  <PresentationFormat>Affichage à l'écran (4:3)</PresentationFormat>
  <Paragraphs>188</Paragraphs>
  <Slides>25</Slides>
  <Notes>1</Notes>
  <HiddenSlides>0</HiddenSlides>
  <MMClips>0</MMClips>
  <ScaleCrop>false</ScaleCrop>
  <HeadingPairs>
    <vt:vector size="4" baseType="variant">
      <vt:variant>
        <vt:lpstr>Thème</vt:lpstr>
      </vt:variant>
      <vt:variant>
        <vt:i4>1</vt:i4>
      </vt:variant>
      <vt:variant>
        <vt:lpstr>Titres des diapositives</vt:lpstr>
      </vt:variant>
      <vt:variant>
        <vt:i4>25</vt:i4>
      </vt:variant>
    </vt:vector>
  </HeadingPairs>
  <TitlesOfParts>
    <vt:vector size="26" baseType="lpstr">
      <vt:lpstr>Mountain</vt:lpstr>
      <vt:lpstr> </vt:lpstr>
      <vt:lpstr>SOMMAIRE</vt:lpstr>
      <vt:lpstr>Introduction</vt:lpstr>
      <vt:lpstr>Partie 1 :  Présentation &amp; généralité de constitution</vt:lpstr>
      <vt:lpstr>Chapitre I : Présentation des  Sociétés                                 au Maroc</vt:lpstr>
      <vt:lpstr>Section I : Les conditions générales de                                                     validité</vt:lpstr>
      <vt:lpstr>Section II : Les conditions spécifiques  de                                                       validité </vt:lpstr>
      <vt:lpstr>Section III : Les types de sociétés</vt:lpstr>
      <vt:lpstr>Chapitre II : ÉTAPES DE LA                                   constitution :</vt:lpstr>
      <vt:lpstr>Partie 2 :  Phase de Réalisation de Projet</vt:lpstr>
      <vt:lpstr>Chapitre I : Démarche et                                        formalité :</vt:lpstr>
      <vt:lpstr>Section I : Les interlocuteurs du                           créateur d’entreprise</vt:lpstr>
      <vt:lpstr>Diapositive 13</vt:lpstr>
      <vt:lpstr>Section II : Les grandes étapes de la                           création d’entreprise</vt:lpstr>
      <vt:lpstr>Chapitre II : Etude de cas                                          « SARL »</vt:lpstr>
      <vt:lpstr>Diapositive 16</vt:lpstr>
      <vt:lpstr>Diapositive 17</vt:lpstr>
      <vt:lpstr>La Phase Administrative</vt:lpstr>
      <vt:lpstr>Diapositive 19</vt:lpstr>
      <vt:lpstr>Diapositive 20</vt:lpstr>
      <vt:lpstr>Diapositive 21</vt:lpstr>
      <vt:lpstr>Diapositive 22</vt:lpstr>
      <vt:lpstr>Diapositive 23</vt:lpstr>
      <vt:lpstr>Conclusion</vt:lpstr>
      <vt:lpstr>Merci pour votre attention</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Takeshi</dc:creator>
  <cp:lastModifiedBy>Takeshi</cp:lastModifiedBy>
  <cp:revision>34</cp:revision>
  <dcterms:created xsi:type="dcterms:W3CDTF">2011-05-23T08:05:43Z</dcterms:created>
  <dcterms:modified xsi:type="dcterms:W3CDTF">2011-05-24T01:51:42Z</dcterms:modified>
</cp:coreProperties>
</file>